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34" r:id="rId1"/>
  </p:sldMasterIdLst>
  <p:notesMasterIdLst>
    <p:notesMasterId r:id="rId52"/>
  </p:notesMasterIdLst>
  <p:sldIdLst>
    <p:sldId id="256" r:id="rId2"/>
    <p:sldId id="277" r:id="rId3"/>
    <p:sldId id="300" r:id="rId4"/>
    <p:sldId id="301" r:id="rId5"/>
    <p:sldId id="302" r:id="rId6"/>
    <p:sldId id="303" r:id="rId7"/>
    <p:sldId id="321" r:id="rId8"/>
    <p:sldId id="276" r:id="rId9"/>
    <p:sldId id="279" r:id="rId10"/>
    <p:sldId id="258" r:id="rId11"/>
    <p:sldId id="281" r:id="rId12"/>
    <p:sldId id="259" r:id="rId13"/>
    <p:sldId id="261" r:id="rId14"/>
    <p:sldId id="270" r:id="rId15"/>
    <p:sldId id="260" r:id="rId16"/>
    <p:sldId id="262" r:id="rId17"/>
    <p:sldId id="271" r:id="rId18"/>
    <p:sldId id="266" r:id="rId19"/>
    <p:sldId id="272" r:id="rId20"/>
    <p:sldId id="267" r:id="rId21"/>
    <p:sldId id="268" r:id="rId22"/>
    <p:sldId id="269" r:id="rId23"/>
    <p:sldId id="273" r:id="rId24"/>
    <p:sldId id="263" r:id="rId25"/>
    <p:sldId id="275" r:id="rId26"/>
    <p:sldId id="274" r:id="rId27"/>
    <p:sldId id="265" r:id="rId28"/>
    <p:sldId id="278" r:id="rId29"/>
    <p:sldId id="282" r:id="rId30"/>
    <p:sldId id="283" r:id="rId31"/>
    <p:sldId id="285" r:id="rId32"/>
    <p:sldId id="284" r:id="rId33"/>
    <p:sldId id="288" r:id="rId34"/>
    <p:sldId id="287" r:id="rId35"/>
    <p:sldId id="319" r:id="rId36"/>
    <p:sldId id="320" r:id="rId37"/>
    <p:sldId id="293" r:id="rId38"/>
    <p:sldId id="294" r:id="rId39"/>
    <p:sldId id="295" r:id="rId40"/>
    <p:sldId id="299" r:id="rId41"/>
    <p:sldId id="304" r:id="rId42"/>
    <p:sldId id="310" r:id="rId43"/>
    <p:sldId id="311" r:id="rId44"/>
    <p:sldId id="313" r:id="rId45"/>
    <p:sldId id="312" r:id="rId46"/>
    <p:sldId id="314" r:id="rId47"/>
    <p:sldId id="315" r:id="rId48"/>
    <p:sldId id="316" r:id="rId49"/>
    <p:sldId id="317" r:id="rId50"/>
    <p:sldId id="318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7575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7" d="100"/>
          <a:sy n="77" d="100"/>
        </p:scale>
        <p:origin x="49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8B4CBE-FA7C-491C-85D7-E6E079E4E030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BC288E-C26E-4934-83C0-44FF4958A810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User</a:t>
          </a:r>
          <a:endParaRPr lang="en-US" dirty="0"/>
        </a:p>
      </dgm:t>
    </dgm:pt>
    <dgm:pt modelId="{57B84A06-39C5-4378-AE0A-F7384A1651F8}" type="parTrans" cxnId="{E6464E89-5DDF-4AE7-A5A4-0BEB9DA309AA}">
      <dgm:prSet/>
      <dgm:spPr/>
      <dgm:t>
        <a:bodyPr/>
        <a:lstStyle/>
        <a:p>
          <a:endParaRPr lang="en-US"/>
        </a:p>
      </dgm:t>
    </dgm:pt>
    <dgm:pt modelId="{4F1365CB-154D-4FDB-9BB9-EF10380F6F57}" type="sibTrans" cxnId="{E6464E89-5DDF-4AE7-A5A4-0BEB9DA309AA}">
      <dgm:prSet/>
      <dgm:spPr/>
      <dgm:t>
        <a:bodyPr/>
        <a:lstStyle/>
        <a:p>
          <a:endParaRPr lang="en-US"/>
        </a:p>
      </dgm:t>
    </dgm:pt>
    <dgm:pt modelId="{3D2376FC-4971-4079-9A4F-7BF3D22C083D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Poll</a:t>
          </a:r>
          <a:endParaRPr lang="en-US" dirty="0"/>
        </a:p>
      </dgm:t>
    </dgm:pt>
    <dgm:pt modelId="{5366FABF-0F8D-41EF-9CC6-F816A8B0B19F}" type="parTrans" cxnId="{B992749F-D1D6-4F1D-B1C6-D1213616014C}">
      <dgm:prSet/>
      <dgm:spPr/>
      <dgm:t>
        <a:bodyPr/>
        <a:lstStyle/>
        <a:p>
          <a:endParaRPr lang="en-US"/>
        </a:p>
      </dgm:t>
    </dgm:pt>
    <dgm:pt modelId="{35F92697-5E22-40DD-8EA9-FCAC6C520991}" type="sibTrans" cxnId="{B992749F-D1D6-4F1D-B1C6-D1213616014C}">
      <dgm:prSet/>
      <dgm:spPr/>
      <dgm:t>
        <a:bodyPr/>
        <a:lstStyle/>
        <a:p>
          <a:endParaRPr lang="en-US"/>
        </a:p>
      </dgm:t>
    </dgm:pt>
    <dgm:pt modelId="{5405E9CC-B1AE-4736-B879-5B4B2FDC2770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Friend</a:t>
          </a:r>
          <a:endParaRPr lang="en-US" dirty="0"/>
        </a:p>
      </dgm:t>
    </dgm:pt>
    <dgm:pt modelId="{5047DE36-81AE-4D68-9F6C-DF34CC9F84CC}" type="parTrans" cxnId="{4E3FCA3F-4759-4489-9790-EB794F93CC64}">
      <dgm:prSet/>
      <dgm:spPr/>
      <dgm:t>
        <a:bodyPr/>
        <a:lstStyle/>
        <a:p>
          <a:endParaRPr lang="en-US"/>
        </a:p>
      </dgm:t>
    </dgm:pt>
    <dgm:pt modelId="{0634BADA-BACB-44F6-B0F7-115057599D69}" type="sibTrans" cxnId="{4E3FCA3F-4759-4489-9790-EB794F93CC64}">
      <dgm:prSet/>
      <dgm:spPr/>
      <dgm:t>
        <a:bodyPr/>
        <a:lstStyle/>
        <a:p>
          <a:endParaRPr lang="en-US"/>
        </a:p>
      </dgm:t>
    </dgm:pt>
    <dgm:pt modelId="{9F9E7E58-28BD-47FA-9E48-6440A8A0A0A8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Vote</a:t>
          </a:r>
          <a:endParaRPr lang="en-US" dirty="0"/>
        </a:p>
      </dgm:t>
    </dgm:pt>
    <dgm:pt modelId="{0A47A53E-517D-4316-AADF-DF4F6AA5631B}" type="parTrans" cxnId="{6F8403C7-D8B6-4478-974A-18740DE903D5}">
      <dgm:prSet/>
      <dgm:spPr/>
      <dgm:t>
        <a:bodyPr/>
        <a:lstStyle/>
        <a:p>
          <a:endParaRPr lang="en-US"/>
        </a:p>
      </dgm:t>
    </dgm:pt>
    <dgm:pt modelId="{6595B333-B729-4F6A-A818-F7C2FF043D10}" type="sibTrans" cxnId="{6F8403C7-D8B6-4478-974A-18740DE903D5}">
      <dgm:prSet/>
      <dgm:spPr/>
      <dgm:t>
        <a:bodyPr/>
        <a:lstStyle/>
        <a:p>
          <a:endParaRPr lang="en-US"/>
        </a:p>
      </dgm:t>
    </dgm:pt>
    <dgm:pt modelId="{BFE3359D-1BF1-4260-A211-9562E069843C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Pending vote</a:t>
          </a:r>
          <a:endParaRPr lang="en-US" dirty="0"/>
        </a:p>
      </dgm:t>
    </dgm:pt>
    <dgm:pt modelId="{A8B71DAB-67FA-4039-A090-902581FD1B51}" type="parTrans" cxnId="{833C1BD2-EA35-4DC0-A888-961C7F0D1330}">
      <dgm:prSet/>
      <dgm:spPr/>
      <dgm:t>
        <a:bodyPr/>
        <a:lstStyle/>
        <a:p>
          <a:endParaRPr lang="en-US"/>
        </a:p>
      </dgm:t>
    </dgm:pt>
    <dgm:pt modelId="{464B3444-3A4D-4F30-815D-DEB4D238765F}" type="sibTrans" cxnId="{833C1BD2-EA35-4DC0-A888-961C7F0D1330}">
      <dgm:prSet/>
      <dgm:spPr/>
      <dgm:t>
        <a:bodyPr/>
        <a:lstStyle/>
        <a:p>
          <a:endParaRPr lang="en-US"/>
        </a:p>
      </dgm:t>
    </dgm:pt>
    <dgm:pt modelId="{DBF9DD93-ABC3-46B7-8D63-C46D200CC8CD}">
      <dgm:prSet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Send vote</a:t>
          </a:r>
          <a:endParaRPr lang="en-US" dirty="0"/>
        </a:p>
      </dgm:t>
    </dgm:pt>
    <dgm:pt modelId="{8FB849D2-B793-45F0-8520-665D7C4B5359}" type="parTrans" cxnId="{C3CBC142-F627-4C24-9DD0-748588B300F7}">
      <dgm:prSet/>
      <dgm:spPr/>
      <dgm:t>
        <a:bodyPr/>
        <a:lstStyle/>
        <a:p>
          <a:endParaRPr lang="en-US"/>
        </a:p>
      </dgm:t>
    </dgm:pt>
    <dgm:pt modelId="{CD136048-F7B7-4874-A173-AAB6972C6C21}" type="sibTrans" cxnId="{C3CBC142-F627-4C24-9DD0-748588B300F7}">
      <dgm:prSet/>
      <dgm:spPr/>
      <dgm:t>
        <a:bodyPr/>
        <a:lstStyle/>
        <a:p>
          <a:endParaRPr lang="en-US"/>
        </a:p>
      </dgm:t>
    </dgm:pt>
    <dgm:pt modelId="{89EF29DD-C568-4332-A49A-563048E35819}" type="pres">
      <dgm:prSet presAssocID="{E48B4CBE-FA7C-491C-85D7-E6E079E4E030}" presName="diagram" presStyleCnt="0">
        <dgm:presLayoutVars>
          <dgm:dir/>
          <dgm:resizeHandles val="exact"/>
        </dgm:presLayoutVars>
      </dgm:prSet>
      <dgm:spPr/>
    </dgm:pt>
    <dgm:pt modelId="{9AE57E79-56A2-496F-B554-6CD3E727ED09}" type="pres">
      <dgm:prSet presAssocID="{FCBC288E-C26E-4934-83C0-44FF4958A810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2CF369-DEE9-4CA7-A05C-B7F5421AB548}" type="pres">
      <dgm:prSet presAssocID="{4F1365CB-154D-4FDB-9BB9-EF10380F6F57}" presName="sibTrans" presStyleCnt="0"/>
      <dgm:spPr/>
    </dgm:pt>
    <dgm:pt modelId="{41F078EB-E707-4F95-B7D2-C79D5473FCF5}" type="pres">
      <dgm:prSet presAssocID="{3D2376FC-4971-4079-9A4F-7BF3D22C083D}" presName="node" presStyleLbl="node1" presStyleIdx="1" presStyleCnt="6">
        <dgm:presLayoutVars>
          <dgm:bulletEnabled val="1"/>
        </dgm:presLayoutVars>
      </dgm:prSet>
      <dgm:spPr/>
    </dgm:pt>
    <dgm:pt modelId="{A743AC09-E1CE-444C-B21E-EDE8C437605D}" type="pres">
      <dgm:prSet presAssocID="{35F92697-5E22-40DD-8EA9-FCAC6C520991}" presName="sibTrans" presStyleCnt="0"/>
      <dgm:spPr/>
    </dgm:pt>
    <dgm:pt modelId="{E140E0D1-6193-47A8-AB78-256166F1BF3E}" type="pres">
      <dgm:prSet presAssocID="{5405E9CC-B1AE-4736-B879-5B4B2FDC2770}" presName="node" presStyleLbl="node1" presStyleIdx="2" presStyleCnt="6">
        <dgm:presLayoutVars>
          <dgm:bulletEnabled val="1"/>
        </dgm:presLayoutVars>
      </dgm:prSet>
      <dgm:spPr/>
    </dgm:pt>
    <dgm:pt modelId="{506BDA4B-47DB-44C2-97F9-CAA25B03D4C3}" type="pres">
      <dgm:prSet presAssocID="{0634BADA-BACB-44F6-B0F7-115057599D69}" presName="sibTrans" presStyleCnt="0"/>
      <dgm:spPr/>
    </dgm:pt>
    <dgm:pt modelId="{42D597F6-FAC1-431A-8CB4-F107703C0A0B}" type="pres">
      <dgm:prSet presAssocID="{9F9E7E58-28BD-47FA-9E48-6440A8A0A0A8}" presName="node" presStyleLbl="node1" presStyleIdx="3" presStyleCnt="6">
        <dgm:presLayoutVars>
          <dgm:bulletEnabled val="1"/>
        </dgm:presLayoutVars>
      </dgm:prSet>
      <dgm:spPr/>
    </dgm:pt>
    <dgm:pt modelId="{B9AB2416-DBB3-4B2E-90AA-08B3E10C0179}" type="pres">
      <dgm:prSet presAssocID="{6595B333-B729-4F6A-A818-F7C2FF043D10}" presName="sibTrans" presStyleCnt="0"/>
      <dgm:spPr/>
    </dgm:pt>
    <dgm:pt modelId="{31C7D678-BDD4-46FF-9EF9-9D9BB47F8E08}" type="pres">
      <dgm:prSet presAssocID="{BFE3359D-1BF1-4260-A211-9562E069843C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FC0931-F3F9-40BE-AD8B-3CF78B5A3E64}" type="pres">
      <dgm:prSet presAssocID="{464B3444-3A4D-4F30-815D-DEB4D238765F}" presName="sibTrans" presStyleCnt="0"/>
      <dgm:spPr/>
    </dgm:pt>
    <dgm:pt modelId="{1B5A6B0A-A88D-4818-9723-E1E19CB5CFB2}" type="pres">
      <dgm:prSet presAssocID="{DBF9DD93-ABC3-46B7-8D63-C46D200CC8CD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E6E938B-0412-41F3-85DC-DD7D2C782FCE}" type="presOf" srcId="{FCBC288E-C26E-4934-83C0-44FF4958A810}" destId="{9AE57E79-56A2-496F-B554-6CD3E727ED09}" srcOrd="0" destOrd="0" presId="urn:microsoft.com/office/officeart/2005/8/layout/default"/>
    <dgm:cxn modelId="{6F8403C7-D8B6-4478-974A-18740DE903D5}" srcId="{E48B4CBE-FA7C-491C-85D7-E6E079E4E030}" destId="{9F9E7E58-28BD-47FA-9E48-6440A8A0A0A8}" srcOrd="3" destOrd="0" parTransId="{0A47A53E-517D-4316-AADF-DF4F6AA5631B}" sibTransId="{6595B333-B729-4F6A-A818-F7C2FF043D10}"/>
    <dgm:cxn modelId="{28FDCE71-80E0-4B6C-B630-C54FDF503217}" type="presOf" srcId="{E48B4CBE-FA7C-491C-85D7-E6E079E4E030}" destId="{89EF29DD-C568-4332-A49A-563048E35819}" srcOrd="0" destOrd="0" presId="urn:microsoft.com/office/officeart/2005/8/layout/default"/>
    <dgm:cxn modelId="{C3CBC142-F627-4C24-9DD0-748588B300F7}" srcId="{E48B4CBE-FA7C-491C-85D7-E6E079E4E030}" destId="{DBF9DD93-ABC3-46B7-8D63-C46D200CC8CD}" srcOrd="5" destOrd="0" parTransId="{8FB849D2-B793-45F0-8520-665D7C4B5359}" sibTransId="{CD136048-F7B7-4874-A173-AAB6972C6C21}"/>
    <dgm:cxn modelId="{E6464E89-5DDF-4AE7-A5A4-0BEB9DA309AA}" srcId="{E48B4CBE-FA7C-491C-85D7-E6E079E4E030}" destId="{FCBC288E-C26E-4934-83C0-44FF4958A810}" srcOrd="0" destOrd="0" parTransId="{57B84A06-39C5-4378-AE0A-F7384A1651F8}" sibTransId="{4F1365CB-154D-4FDB-9BB9-EF10380F6F57}"/>
    <dgm:cxn modelId="{09F49D99-09F9-4894-88BA-8EDD49E745DE}" type="presOf" srcId="{9F9E7E58-28BD-47FA-9E48-6440A8A0A0A8}" destId="{42D597F6-FAC1-431A-8CB4-F107703C0A0B}" srcOrd="0" destOrd="0" presId="urn:microsoft.com/office/officeart/2005/8/layout/default"/>
    <dgm:cxn modelId="{2E9771AF-5021-486B-9CC4-CC6FC5A4871E}" type="presOf" srcId="{DBF9DD93-ABC3-46B7-8D63-C46D200CC8CD}" destId="{1B5A6B0A-A88D-4818-9723-E1E19CB5CFB2}" srcOrd="0" destOrd="0" presId="urn:microsoft.com/office/officeart/2005/8/layout/default"/>
    <dgm:cxn modelId="{4E3FCA3F-4759-4489-9790-EB794F93CC64}" srcId="{E48B4CBE-FA7C-491C-85D7-E6E079E4E030}" destId="{5405E9CC-B1AE-4736-B879-5B4B2FDC2770}" srcOrd="2" destOrd="0" parTransId="{5047DE36-81AE-4D68-9F6C-DF34CC9F84CC}" sibTransId="{0634BADA-BACB-44F6-B0F7-115057599D69}"/>
    <dgm:cxn modelId="{B992749F-D1D6-4F1D-B1C6-D1213616014C}" srcId="{E48B4CBE-FA7C-491C-85D7-E6E079E4E030}" destId="{3D2376FC-4971-4079-9A4F-7BF3D22C083D}" srcOrd="1" destOrd="0" parTransId="{5366FABF-0F8D-41EF-9CC6-F816A8B0B19F}" sibTransId="{35F92697-5E22-40DD-8EA9-FCAC6C520991}"/>
    <dgm:cxn modelId="{0119E3D5-3521-45F8-882B-1A35974804DD}" type="presOf" srcId="{5405E9CC-B1AE-4736-B879-5B4B2FDC2770}" destId="{E140E0D1-6193-47A8-AB78-256166F1BF3E}" srcOrd="0" destOrd="0" presId="urn:microsoft.com/office/officeart/2005/8/layout/default"/>
    <dgm:cxn modelId="{833C1BD2-EA35-4DC0-A888-961C7F0D1330}" srcId="{E48B4CBE-FA7C-491C-85D7-E6E079E4E030}" destId="{BFE3359D-1BF1-4260-A211-9562E069843C}" srcOrd="4" destOrd="0" parTransId="{A8B71DAB-67FA-4039-A090-902581FD1B51}" sibTransId="{464B3444-3A4D-4F30-815D-DEB4D238765F}"/>
    <dgm:cxn modelId="{BACE950E-3083-4C4C-8A5C-691FAF71390E}" type="presOf" srcId="{BFE3359D-1BF1-4260-A211-9562E069843C}" destId="{31C7D678-BDD4-46FF-9EF9-9D9BB47F8E08}" srcOrd="0" destOrd="0" presId="urn:microsoft.com/office/officeart/2005/8/layout/default"/>
    <dgm:cxn modelId="{EE4E71B7-926F-4BD0-8CCB-DBE7457FD271}" type="presOf" srcId="{3D2376FC-4971-4079-9A4F-7BF3D22C083D}" destId="{41F078EB-E707-4F95-B7D2-C79D5473FCF5}" srcOrd="0" destOrd="0" presId="urn:microsoft.com/office/officeart/2005/8/layout/default"/>
    <dgm:cxn modelId="{9759B4DF-4019-492C-9251-D701D4EECBCA}" type="presParOf" srcId="{89EF29DD-C568-4332-A49A-563048E35819}" destId="{9AE57E79-56A2-496F-B554-6CD3E727ED09}" srcOrd="0" destOrd="0" presId="urn:microsoft.com/office/officeart/2005/8/layout/default"/>
    <dgm:cxn modelId="{CEA68831-9859-4281-8AB6-EB7D8151C0CE}" type="presParOf" srcId="{89EF29DD-C568-4332-A49A-563048E35819}" destId="{4D2CF369-DEE9-4CA7-A05C-B7F5421AB548}" srcOrd="1" destOrd="0" presId="urn:microsoft.com/office/officeart/2005/8/layout/default"/>
    <dgm:cxn modelId="{2683558F-0C75-4DD4-B735-9E7E86464513}" type="presParOf" srcId="{89EF29DD-C568-4332-A49A-563048E35819}" destId="{41F078EB-E707-4F95-B7D2-C79D5473FCF5}" srcOrd="2" destOrd="0" presId="urn:microsoft.com/office/officeart/2005/8/layout/default"/>
    <dgm:cxn modelId="{AA4F7E61-E7C6-4AD5-A62B-D7DD89B6D914}" type="presParOf" srcId="{89EF29DD-C568-4332-A49A-563048E35819}" destId="{A743AC09-E1CE-444C-B21E-EDE8C437605D}" srcOrd="3" destOrd="0" presId="urn:microsoft.com/office/officeart/2005/8/layout/default"/>
    <dgm:cxn modelId="{540AC684-8FEF-4AE4-8C39-7612509DE9B3}" type="presParOf" srcId="{89EF29DD-C568-4332-A49A-563048E35819}" destId="{E140E0D1-6193-47A8-AB78-256166F1BF3E}" srcOrd="4" destOrd="0" presId="urn:microsoft.com/office/officeart/2005/8/layout/default"/>
    <dgm:cxn modelId="{CB5F59E1-79FB-4157-B9A8-4308D8B2D8F3}" type="presParOf" srcId="{89EF29DD-C568-4332-A49A-563048E35819}" destId="{506BDA4B-47DB-44C2-97F9-CAA25B03D4C3}" srcOrd="5" destOrd="0" presId="urn:microsoft.com/office/officeart/2005/8/layout/default"/>
    <dgm:cxn modelId="{A72379E2-43C9-480E-AE44-5976B3F67F31}" type="presParOf" srcId="{89EF29DD-C568-4332-A49A-563048E35819}" destId="{42D597F6-FAC1-431A-8CB4-F107703C0A0B}" srcOrd="6" destOrd="0" presId="urn:microsoft.com/office/officeart/2005/8/layout/default"/>
    <dgm:cxn modelId="{989C2DCB-DCD4-4A59-AFD9-10BA21C87EBE}" type="presParOf" srcId="{89EF29DD-C568-4332-A49A-563048E35819}" destId="{B9AB2416-DBB3-4B2E-90AA-08B3E10C0179}" srcOrd="7" destOrd="0" presId="urn:microsoft.com/office/officeart/2005/8/layout/default"/>
    <dgm:cxn modelId="{55A4DE03-6B68-40A8-8B08-6B650DA20314}" type="presParOf" srcId="{89EF29DD-C568-4332-A49A-563048E35819}" destId="{31C7D678-BDD4-46FF-9EF9-9D9BB47F8E08}" srcOrd="8" destOrd="0" presId="urn:microsoft.com/office/officeart/2005/8/layout/default"/>
    <dgm:cxn modelId="{20D97A89-3762-47A3-870B-D6D985E995D1}" type="presParOf" srcId="{89EF29DD-C568-4332-A49A-563048E35819}" destId="{BFFC0931-F3F9-40BE-AD8B-3CF78B5A3E64}" srcOrd="9" destOrd="0" presId="urn:microsoft.com/office/officeart/2005/8/layout/default"/>
    <dgm:cxn modelId="{1EF7DDAC-9B1F-4D73-9B04-E8E4C8521C66}" type="presParOf" srcId="{89EF29DD-C568-4332-A49A-563048E35819}" destId="{1B5A6B0A-A88D-4818-9723-E1E19CB5CFB2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E57E79-56A2-496F-B554-6CD3E727ED09}">
      <dsp:nvSpPr>
        <dsp:cNvPr id="0" name=""/>
        <dsp:cNvSpPr/>
      </dsp:nvSpPr>
      <dsp:spPr>
        <a:xfrm>
          <a:off x="238605" y="2259"/>
          <a:ext cx="2123308" cy="1273984"/>
        </a:xfrm>
        <a:prstGeom prst="rect">
          <a:avLst/>
        </a:prstGeom>
        <a:gradFill rotWithShape="1">
          <a:gsLst>
            <a:gs pos="0">
              <a:schemeClr val="accent6">
                <a:tint val="98000"/>
                <a:lumMod val="114000"/>
              </a:schemeClr>
            </a:gs>
            <a:gs pos="100000">
              <a:schemeClr val="accent6"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6"/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User</a:t>
          </a:r>
          <a:endParaRPr lang="en-US" sz="3500" kern="1200" dirty="0"/>
        </a:p>
      </dsp:txBody>
      <dsp:txXfrm>
        <a:off x="238605" y="2259"/>
        <a:ext cx="2123308" cy="1273984"/>
      </dsp:txXfrm>
    </dsp:sp>
    <dsp:sp modelId="{41F078EB-E707-4F95-B7D2-C79D5473FCF5}">
      <dsp:nvSpPr>
        <dsp:cNvPr id="0" name=""/>
        <dsp:cNvSpPr/>
      </dsp:nvSpPr>
      <dsp:spPr>
        <a:xfrm>
          <a:off x="2574244" y="2259"/>
          <a:ext cx="2123308" cy="1273984"/>
        </a:xfrm>
        <a:prstGeom prst="rect">
          <a:avLst/>
        </a:prstGeom>
        <a:gradFill rotWithShape="1">
          <a:gsLst>
            <a:gs pos="0">
              <a:schemeClr val="accent6">
                <a:tint val="98000"/>
                <a:lumMod val="114000"/>
              </a:schemeClr>
            </a:gs>
            <a:gs pos="100000">
              <a:schemeClr val="accent6"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6"/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Poll</a:t>
          </a:r>
          <a:endParaRPr lang="en-US" sz="3500" kern="1200" dirty="0"/>
        </a:p>
      </dsp:txBody>
      <dsp:txXfrm>
        <a:off x="2574244" y="2259"/>
        <a:ext cx="2123308" cy="1273984"/>
      </dsp:txXfrm>
    </dsp:sp>
    <dsp:sp modelId="{E140E0D1-6193-47A8-AB78-256166F1BF3E}">
      <dsp:nvSpPr>
        <dsp:cNvPr id="0" name=""/>
        <dsp:cNvSpPr/>
      </dsp:nvSpPr>
      <dsp:spPr>
        <a:xfrm>
          <a:off x="4909883" y="2259"/>
          <a:ext cx="2123308" cy="1273984"/>
        </a:xfrm>
        <a:prstGeom prst="rect">
          <a:avLst/>
        </a:prstGeom>
        <a:gradFill rotWithShape="1">
          <a:gsLst>
            <a:gs pos="0">
              <a:schemeClr val="accent6">
                <a:tint val="98000"/>
                <a:lumMod val="114000"/>
              </a:schemeClr>
            </a:gs>
            <a:gs pos="100000">
              <a:schemeClr val="accent6"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6"/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Friend</a:t>
          </a:r>
          <a:endParaRPr lang="en-US" sz="3500" kern="1200" dirty="0"/>
        </a:p>
      </dsp:txBody>
      <dsp:txXfrm>
        <a:off x="4909883" y="2259"/>
        <a:ext cx="2123308" cy="1273984"/>
      </dsp:txXfrm>
    </dsp:sp>
    <dsp:sp modelId="{42D597F6-FAC1-431A-8CB4-F107703C0A0B}">
      <dsp:nvSpPr>
        <dsp:cNvPr id="0" name=""/>
        <dsp:cNvSpPr/>
      </dsp:nvSpPr>
      <dsp:spPr>
        <a:xfrm>
          <a:off x="238605" y="1488574"/>
          <a:ext cx="2123308" cy="1273984"/>
        </a:xfrm>
        <a:prstGeom prst="rect">
          <a:avLst/>
        </a:prstGeom>
        <a:gradFill rotWithShape="1">
          <a:gsLst>
            <a:gs pos="0">
              <a:schemeClr val="accent6">
                <a:tint val="98000"/>
                <a:lumMod val="114000"/>
              </a:schemeClr>
            </a:gs>
            <a:gs pos="100000">
              <a:schemeClr val="accent6"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6"/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Vote</a:t>
          </a:r>
          <a:endParaRPr lang="en-US" sz="3500" kern="1200" dirty="0"/>
        </a:p>
      </dsp:txBody>
      <dsp:txXfrm>
        <a:off x="238605" y="1488574"/>
        <a:ext cx="2123308" cy="1273984"/>
      </dsp:txXfrm>
    </dsp:sp>
    <dsp:sp modelId="{31C7D678-BDD4-46FF-9EF9-9D9BB47F8E08}">
      <dsp:nvSpPr>
        <dsp:cNvPr id="0" name=""/>
        <dsp:cNvSpPr/>
      </dsp:nvSpPr>
      <dsp:spPr>
        <a:xfrm>
          <a:off x="2574244" y="1488574"/>
          <a:ext cx="2123308" cy="1273984"/>
        </a:xfrm>
        <a:prstGeom prst="rect">
          <a:avLst/>
        </a:prstGeom>
        <a:gradFill rotWithShape="1">
          <a:gsLst>
            <a:gs pos="0">
              <a:schemeClr val="accent6">
                <a:tint val="98000"/>
                <a:lumMod val="114000"/>
              </a:schemeClr>
            </a:gs>
            <a:gs pos="100000">
              <a:schemeClr val="accent6"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6"/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Pending vote</a:t>
          </a:r>
          <a:endParaRPr lang="en-US" sz="3500" kern="1200" dirty="0"/>
        </a:p>
      </dsp:txBody>
      <dsp:txXfrm>
        <a:off x="2574244" y="1488574"/>
        <a:ext cx="2123308" cy="1273984"/>
      </dsp:txXfrm>
    </dsp:sp>
    <dsp:sp modelId="{1B5A6B0A-A88D-4818-9723-E1E19CB5CFB2}">
      <dsp:nvSpPr>
        <dsp:cNvPr id="0" name=""/>
        <dsp:cNvSpPr/>
      </dsp:nvSpPr>
      <dsp:spPr>
        <a:xfrm>
          <a:off x="4909883" y="1488574"/>
          <a:ext cx="2123308" cy="1273984"/>
        </a:xfrm>
        <a:prstGeom prst="rect">
          <a:avLst/>
        </a:prstGeom>
        <a:gradFill rotWithShape="1">
          <a:gsLst>
            <a:gs pos="0">
              <a:schemeClr val="accent6">
                <a:tint val="98000"/>
                <a:lumMod val="114000"/>
              </a:schemeClr>
            </a:gs>
            <a:gs pos="100000">
              <a:schemeClr val="accent6"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6"/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Send vote</a:t>
          </a:r>
          <a:endParaRPr lang="en-US" sz="3500" kern="1200" dirty="0"/>
        </a:p>
      </dsp:txBody>
      <dsp:txXfrm>
        <a:off x="4909883" y="1488574"/>
        <a:ext cx="2123308" cy="12739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C3E7D6-26AC-4B79-94CF-2D120FF428DC}" type="datetimeFigureOut">
              <a:rPr lang="es-ES" smtClean="0"/>
              <a:t>05/11/2017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3848AC-C579-4559-8D67-A381FF5E9BB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872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26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581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6977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33947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218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11/5/2017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454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11/5/2017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794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53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40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575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9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592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041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11/5/2017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88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11/5/2017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2151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11/5/2017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85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638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6975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  <p:sldLayoutId id="2147483946" r:id="rId12"/>
    <p:sldLayoutId id="2147483947" r:id="rId13"/>
    <p:sldLayoutId id="2147483948" r:id="rId14"/>
    <p:sldLayoutId id="2147483949" r:id="rId15"/>
    <p:sldLayoutId id="2147483950" r:id="rId16"/>
    <p:sldLayoutId id="2147483951" r:id="rId1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31.png"/><Relationship Id="rId4" Type="http://schemas.openxmlformats.org/officeDocument/2006/relationships/video" Target="../media/media2.mp4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media" Target="../media/media4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5.mp4"/><Relationship Id="rId5" Type="http://schemas.microsoft.com/office/2007/relationships/media" Target="../media/media5.mp4"/><Relationship Id="rId10" Type="http://schemas.openxmlformats.org/officeDocument/2006/relationships/image" Target="../media/image39.png"/><Relationship Id="rId4" Type="http://schemas.openxmlformats.org/officeDocument/2006/relationships/video" Target="../media/media4.mp4"/><Relationship Id="rId9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video" Target="../media/media6.mp4"/><Relationship Id="rId13" Type="http://schemas.openxmlformats.org/officeDocument/2006/relationships/image" Target="../media/image38.png"/><Relationship Id="rId3" Type="http://schemas.microsoft.com/office/2007/relationships/media" Target="../media/media4.mp4"/><Relationship Id="rId7" Type="http://schemas.microsoft.com/office/2007/relationships/media" Target="../media/media6.mp4"/><Relationship Id="rId12" Type="http://schemas.openxmlformats.org/officeDocument/2006/relationships/image" Target="../media/image29.png"/><Relationship Id="rId2" Type="http://schemas.openxmlformats.org/officeDocument/2006/relationships/video" Target="../media/media2.mp4"/><Relationship Id="rId16" Type="http://schemas.openxmlformats.org/officeDocument/2006/relationships/image" Target="../media/image43.png"/><Relationship Id="rId1" Type="http://schemas.microsoft.com/office/2007/relationships/media" Target="../media/media2.mp4"/><Relationship Id="rId6" Type="http://schemas.openxmlformats.org/officeDocument/2006/relationships/video" Target="../media/media5.mp4"/><Relationship Id="rId11" Type="http://schemas.openxmlformats.org/officeDocument/2006/relationships/slideLayout" Target="../slideLayouts/slideLayout2.xml"/><Relationship Id="rId5" Type="http://schemas.microsoft.com/office/2007/relationships/media" Target="../media/media5.mp4"/><Relationship Id="rId15" Type="http://schemas.openxmlformats.org/officeDocument/2006/relationships/image" Target="../media/image42.png"/><Relationship Id="rId10" Type="http://schemas.openxmlformats.org/officeDocument/2006/relationships/video" Target="../media/media7.mp4"/><Relationship Id="rId4" Type="http://schemas.openxmlformats.org/officeDocument/2006/relationships/video" Target="../media/media4.mp4"/><Relationship Id="rId9" Type="http://schemas.microsoft.com/office/2007/relationships/media" Target="../media/media7.mp4"/><Relationship Id="rId1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video" Target="../media/media6.mp4"/><Relationship Id="rId13" Type="http://schemas.microsoft.com/office/2007/relationships/media" Target="../media/media9.mp4"/><Relationship Id="rId18" Type="http://schemas.openxmlformats.org/officeDocument/2006/relationships/image" Target="../media/image39.png"/><Relationship Id="rId3" Type="http://schemas.microsoft.com/office/2007/relationships/media" Target="../media/media4.mp4"/><Relationship Id="rId21" Type="http://schemas.openxmlformats.org/officeDocument/2006/relationships/image" Target="../media/image46.png"/><Relationship Id="rId7" Type="http://schemas.microsoft.com/office/2007/relationships/media" Target="../media/media6.mp4"/><Relationship Id="rId12" Type="http://schemas.openxmlformats.org/officeDocument/2006/relationships/video" Target="../media/media8.mp4"/><Relationship Id="rId17" Type="http://schemas.openxmlformats.org/officeDocument/2006/relationships/image" Target="../media/image38.png"/><Relationship Id="rId2" Type="http://schemas.openxmlformats.org/officeDocument/2006/relationships/video" Target="../media/media2.mp4"/><Relationship Id="rId16" Type="http://schemas.openxmlformats.org/officeDocument/2006/relationships/image" Target="../media/image29.png"/><Relationship Id="rId20" Type="http://schemas.openxmlformats.org/officeDocument/2006/relationships/image" Target="../media/image43.png"/><Relationship Id="rId1" Type="http://schemas.microsoft.com/office/2007/relationships/media" Target="../media/media2.mp4"/><Relationship Id="rId6" Type="http://schemas.openxmlformats.org/officeDocument/2006/relationships/video" Target="../media/media5.mp4"/><Relationship Id="rId11" Type="http://schemas.microsoft.com/office/2007/relationships/media" Target="../media/media8.mp4"/><Relationship Id="rId5" Type="http://schemas.microsoft.com/office/2007/relationships/media" Target="../media/media5.mp4"/><Relationship Id="rId15" Type="http://schemas.openxmlformats.org/officeDocument/2006/relationships/slideLayout" Target="../slideLayouts/slideLayout2.xml"/><Relationship Id="rId10" Type="http://schemas.openxmlformats.org/officeDocument/2006/relationships/video" Target="../media/media7.mp4"/><Relationship Id="rId19" Type="http://schemas.openxmlformats.org/officeDocument/2006/relationships/image" Target="../media/image42.png"/><Relationship Id="rId4" Type="http://schemas.openxmlformats.org/officeDocument/2006/relationships/video" Target="../media/media4.mp4"/><Relationship Id="rId9" Type="http://schemas.microsoft.com/office/2007/relationships/media" Target="../media/media7.mp4"/><Relationship Id="rId14" Type="http://schemas.openxmlformats.org/officeDocument/2006/relationships/video" Target="../media/media9.mp4"/><Relationship Id="rId22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69" y="3544037"/>
            <a:ext cx="9898603" cy="2971801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sz="4400" dirty="0" smtClean="0">
                <a:solidFill>
                  <a:schemeClr val="tx1"/>
                </a:solidFill>
              </a:rPr>
              <a:t/>
            </a:r>
            <a:br>
              <a:rPr lang="es-ES_tradnl" sz="4400" dirty="0" smtClean="0">
                <a:solidFill>
                  <a:schemeClr val="tx1"/>
                </a:solidFill>
              </a:rPr>
            </a:br>
            <a:r>
              <a:rPr lang="es-ES_tradnl" sz="4400" dirty="0">
                <a:solidFill>
                  <a:schemeClr val="tx1"/>
                </a:solidFill>
              </a:rPr>
              <a:t/>
            </a:r>
            <a:br>
              <a:rPr lang="es-ES_tradnl" sz="4400" dirty="0">
                <a:solidFill>
                  <a:schemeClr val="tx1"/>
                </a:solidFill>
              </a:rPr>
            </a:br>
            <a:r>
              <a:rPr lang="es-ES_tradnl" sz="4400" dirty="0" smtClean="0">
                <a:solidFill>
                  <a:schemeClr val="tx1"/>
                </a:solidFill>
              </a:rPr>
              <a:t/>
            </a:r>
            <a:br>
              <a:rPr lang="es-ES_tradnl" sz="4400" dirty="0" smtClean="0">
                <a:solidFill>
                  <a:schemeClr val="tx1"/>
                </a:solidFill>
              </a:rPr>
            </a:br>
            <a:r>
              <a:rPr lang="es-ES" sz="3300" dirty="0">
                <a:solidFill>
                  <a:schemeClr val="tx1"/>
                </a:solidFill>
              </a:rPr>
              <a:t>Diseño e </a:t>
            </a:r>
            <a:r>
              <a:rPr lang="es-ES" sz="3300" dirty="0" smtClean="0">
                <a:solidFill>
                  <a:schemeClr val="tx1"/>
                </a:solidFill>
              </a:rPr>
              <a:t>implementación </a:t>
            </a:r>
            <a:r>
              <a:rPr lang="es-ES" sz="3300" dirty="0">
                <a:solidFill>
                  <a:schemeClr val="tx1"/>
                </a:solidFill>
              </a:rPr>
              <a:t>de una </a:t>
            </a:r>
            <a:r>
              <a:rPr lang="es-ES" sz="3300" dirty="0" smtClean="0">
                <a:solidFill>
                  <a:schemeClr val="tx1"/>
                </a:solidFill>
              </a:rPr>
              <a:t>aplicación móvil híbrida </a:t>
            </a:r>
            <a:r>
              <a:rPr lang="es-ES" sz="3300" dirty="0">
                <a:solidFill>
                  <a:schemeClr val="tx1"/>
                </a:solidFill>
              </a:rPr>
              <a:t>para la </a:t>
            </a:r>
            <a:r>
              <a:rPr lang="es-ES" sz="3300" dirty="0" smtClean="0">
                <a:solidFill>
                  <a:schemeClr val="tx1"/>
                </a:solidFill>
              </a:rPr>
              <a:t>planificación </a:t>
            </a:r>
            <a:r>
              <a:rPr lang="es-ES" sz="3300" dirty="0">
                <a:solidFill>
                  <a:schemeClr val="tx1"/>
                </a:solidFill>
              </a:rPr>
              <a:t>de </a:t>
            </a:r>
            <a:r>
              <a:rPr lang="es-ES" sz="3300" dirty="0" smtClean="0">
                <a:solidFill>
                  <a:schemeClr val="tx1"/>
                </a:solidFill>
              </a:rPr>
              <a:t>eventos</a:t>
            </a:r>
            <a:r>
              <a:rPr lang="es-ES" sz="2000" dirty="0" smtClean="0">
                <a:solidFill>
                  <a:schemeClr val="tx1"/>
                </a:solidFill>
              </a:rPr>
              <a:t/>
            </a:r>
            <a:br>
              <a:rPr lang="es-ES" sz="2000" dirty="0" smtClean="0">
                <a:solidFill>
                  <a:schemeClr val="tx1"/>
                </a:solidFill>
              </a:rPr>
            </a:br>
            <a:r>
              <a:rPr lang="es-ES_tradnl" sz="4400" dirty="0">
                <a:solidFill>
                  <a:schemeClr val="tx1"/>
                </a:solidFill>
              </a:rPr>
              <a:t/>
            </a:r>
            <a:br>
              <a:rPr lang="es-ES_tradnl" sz="4400" dirty="0">
                <a:solidFill>
                  <a:schemeClr val="tx1"/>
                </a:solidFill>
              </a:rPr>
            </a:b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75896" y="2869705"/>
            <a:ext cx="6986095" cy="2071456"/>
          </a:xfrm>
        </p:spPr>
        <p:txBody>
          <a:bodyPr>
            <a:normAutofit/>
          </a:bodyPr>
          <a:lstStyle/>
          <a:p>
            <a:pPr algn="ctr"/>
            <a:r>
              <a:rPr lang="es-ES_tradnl" sz="8000" dirty="0" smtClean="0">
                <a:solidFill>
                  <a:schemeClr val="tx1"/>
                </a:solidFill>
              </a:rPr>
              <a:t>PlanGO</a:t>
            </a:r>
            <a:endParaRPr lang="es-ES" sz="8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7" r="18162"/>
          <a:stretch/>
        </p:blipFill>
        <p:spPr>
          <a:xfrm>
            <a:off x="7149568" y="381591"/>
            <a:ext cx="2438749" cy="22729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9" t="16844" r="10610" b="17063"/>
          <a:stretch/>
        </p:blipFill>
        <p:spPr>
          <a:xfrm>
            <a:off x="435007" y="381591"/>
            <a:ext cx="2823098" cy="11723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6118703" y="5746397"/>
            <a:ext cx="44279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000" dirty="0" smtClean="0">
                <a:solidFill>
                  <a:schemeClr val="accent6"/>
                </a:solidFill>
              </a:rPr>
              <a:t>Autor: </a:t>
            </a:r>
            <a:r>
              <a:rPr lang="es-ES" sz="2200" dirty="0">
                <a:solidFill>
                  <a:schemeClr val="accent6"/>
                </a:solidFill>
              </a:rPr>
              <a:t>Sara </a:t>
            </a:r>
            <a:r>
              <a:rPr lang="es-ES" sz="2200" dirty="0" smtClean="0">
                <a:solidFill>
                  <a:schemeClr val="accent6"/>
                </a:solidFill>
              </a:rPr>
              <a:t>López </a:t>
            </a:r>
            <a:r>
              <a:rPr lang="es-ES" sz="2200" dirty="0">
                <a:solidFill>
                  <a:schemeClr val="accent6"/>
                </a:solidFill>
              </a:rPr>
              <a:t>Zambrano</a:t>
            </a:r>
          </a:p>
          <a:p>
            <a:pPr algn="r"/>
            <a:r>
              <a:rPr lang="pt-BR" sz="2000" dirty="0" smtClean="0">
                <a:solidFill>
                  <a:schemeClr val="accent6"/>
                </a:solidFill>
              </a:rPr>
              <a:t>Tutor: </a:t>
            </a:r>
            <a:r>
              <a:rPr lang="pt-BR" sz="2200" dirty="0">
                <a:solidFill>
                  <a:schemeClr val="accent6"/>
                </a:solidFill>
              </a:rPr>
              <a:t>Pedro de las Heras </a:t>
            </a:r>
            <a:r>
              <a:rPr lang="pt-BR" sz="2200" dirty="0" smtClean="0">
                <a:solidFill>
                  <a:schemeClr val="accent6"/>
                </a:solidFill>
              </a:rPr>
              <a:t>Quirós</a:t>
            </a:r>
            <a:endParaRPr lang="es-ES" sz="2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8919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4" y="458525"/>
            <a:ext cx="5283028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Mapa de navegación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" b="37653"/>
          <a:stretch/>
        </p:blipFill>
        <p:spPr>
          <a:xfrm>
            <a:off x="6365136" y="1397422"/>
            <a:ext cx="5702576" cy="49093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77" b="-136"/>
          <a:stretch/>
        </p:blipFill>
        <p:spPr>
          <a:xfrm>
            <a:off x="172778" y="3266983"/>
            <a:ext cx="6037596" cy="30397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074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771" y="2278447"/>
            <a:ext cx="10045418" cy="2302431"/>
          </a:xfrm>
        </p:spPr>
        <p:txBody>
          <a:bodyPr>
            <a:noAutofit/>
          </a:bodyPr>
          <a:lstStyle/>
          <a:p>
            <a:pPr algn="ctr"/>
            <a:r>
              <a:rPr lang="es-ES_tradnl" sz="12000" dirty="0" smtClean="0">
                <a:solidFill>
                  <a:schemeClr val="tx1"/>
                </a:solidFill>
              </a:rPr>
              <a:t>Funcional</a:t>
            </a:r>
            <a:endParaRPr lang="es-ES" sz="1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22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0962" y="183318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Login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69" cy="4536400"/>
          </a:xfrm>
        </p:spPr>
      </p:pic>
      <p:sp>
        <p:nvSpPr>
          <p:cNvPr id="7" name="Right Arrow 6"/>
          <p:cNvSpPr/>
          <p:nvPr/>
        </p:nvSpPr>
        <p:spPr>
          <a:xfrm>
            <a:off x="4896706" y="3343352"/>
            <a:ext cx="1962913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896706" y="3589253"/>
            <a:ext cx="203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Datos erróneos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70" cy="453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418" y="1690385"/>
            <a:ext cx="2661225" cy="453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640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5351" y="223715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Registro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69" cy="4536400"/>
          </a:xfrm>
        </p:spPr>
      </p:pic>
      <p:sp>
        <p:nvSpPr>
          <p:cNvPr id="7" name="Right Arrow 6"/>
          <p:cNvSpPr/>
          <p:nvPr/>
        </p:nvSpPr>
        <p:spPr>
          <a:xfrm>
            <a:off x="4755802" y="3542744"/>
            <a:ext cx="1962913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755801" y="3771443"/>
            <a:ext cx="203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Datos erróneos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70" cy="4536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49" y="1653216"/>
            <a:ext cx="2662669" cy="45363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169038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2883565"/>
            <a:ext cx="2804530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407674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526992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Left Brace 17"/>
          <p:cNvSpPr/>
          <p:nvPr/>
        </p:nvSpPr>
        <p:spPr>
          <a:xfrm>
            <a:off x="7088742" y="1567463"/>
            <a:ext cx="266330" cy="481169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011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44" y="1473693"/>
            <a:ext cx="5241600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6600" u="sng" dirty="0" smtClean="0">
                <a:solidFill>
                  <a:schemeClr val="tx1"/>
                </a:solidFill>
              </a:rPr>
              <a:t/>
            </a:r>
            <a:br>
              <a:rPr lang="es-ES_tradnl" sz="6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59177" y="3219065"/>
            <a:ext cx="1060282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Login-regi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50194" y="23251"/>
            <a:ext cx="3844547" cy="6834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86844" y="3788987"/>
            <a:ext cx="524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Registro y login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411311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8992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Home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928" y="1593980"/>
            <a:ext cx="2677238" cy="45612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ight Arrow 6"/>
          <p:cNvSpPr/>
          <p:nvPr/>
        </p:nvSpPr>
        <p:spPr>
          <a:xfrm>
            <a:off x="7223189" y="5246702"/>
            <a:ext cx="1109709" cy="2485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ight Arrow 7"/>
          <p:cNvSpPr/>
          <p:nvPr/>
        </p:nvSpPr>
        <p:spPr>
          <a:xfrm rot="19705196">
            <a:off x="7029346" y="3568682"/>
            <a:ext cx="1453715" cy="24945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ight Arrow 9"/>
          <p:cNvSpPr/>
          <p:nvPr/>
        </p:nvSpPr>
        <p:spPr>
          <a:xfrm rot="10800000">
            <a:off x="3682888" y="5203982"/>
            <a:ext cx="1109709" cy="2485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9" t="194" r="1139" b="636"/>
          <a:stretch/>
        </p:blipFill>
        <p:spPr>
          <a:xfrm>
            <a:off x="8570733" y="4180313"/>
            <a:ext cx="1359104" cy="22962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>
          <a:xfrm>
            <a:off x="8570733" y="1593980"/>
            <a:ext cx="1359104" cy="22904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8"/>
          <a:stretch/>
        </p:blipFill>
        <p:spPr>
          <a:xfrm>
            <a:off x="2190655" y="1593980"/>
            <a:ext cx="1421248" cy="23170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ight Arrow 14"/>
          <p:cNvSpPr/>
          <p:nvPr/>
        </p:nvSpPr>
        <p:spPr>
          <a:xfrm rot="13001825">
            <a:off x="3615932" y="3565294"/>
            <a:ext cx="1366450" cy="229105"/>
          </a:xfrm>
          <a:prstGeom prst="right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4"/>
          <a:stretch/>
        </p:blipFill>
        <p:spPr>
          <a:xfrm>
            <a:off x="2190654" y="4179980"/>
            <a:ext cx="1421248" cy="22965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977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4742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Header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82" y="1697848"/>
            <a:ext cx="5055200" cy="823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581" y="5675913"/>
            <a:ext cx="5055200" cy="823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Right Arrow 19"/>
          <p:cNvSpPr/>
          <p:nvPr/>
        </p:nvSpPr>
        <p:spPr>
          <a:xfrm rot="3719011">
            <a:off x="865914" y="2891139"/>
            <a:ext cx="1594748" cy="3337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66" y="2916565"/>
            <a:ext cx="2015760" cy="35831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152" y="1697848"/>
            <a:ext cx="2026720" cy="3602641"/>
          </a:xfrm>
          <a:prstGeom prst="rect">
            <a:avLst/>
          </a:prstGeom>
        </p:spPr>
      </p:pic>
      <p:sp>
        <p:nvSpPr>
          <p:cNvPr id="25" name="Right Arrow 24"/>
          <p:cNvSpPr/>
          <p:nvPr/>
        </p:nvSpPr>
        <p:spPr>
          <a:xfrm rot="14399733">
            <a:off x="9834507" y="4978368"/>
            <a:ext cx="1544191" cy="26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ight Arrow 25"/>
          <p:cNvSpPr/>
          <p:nvPr/>
        </p:nvSpPr>
        <p:spPr>
          <a:xfrm rot="1368317">
            <a:off x="5882406" y="2381916"/>
            <a:ext cx="2186256" cy="286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05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44" y="1473693"/>
            <a:ext cx="5241600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6600" u="sng" dirty="0" smtClean="0">
                <a:solidFill>
                  <a:schemeClr val="tx1"/>
                </a:solidFill>
              </a:rPr>
              <a:t/>
            </a:r>
            <a:br>
              <a:rPr lang="es-ES_tradnl" sz="6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59177" y="3219065"/>
            <a:ext cx="1060282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Login-regi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50194" y="23251"/>
            <a:ext cx="3844547" cy="68347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6844" y="3788987"/>
            <a:ext cx="524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Header y ayuda</a:t>
            </a:r>
            <a:endParaRPr lang="es-ES" sz="48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50192" y="2325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2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Mis amigos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211" y="1610258"/>
            <a:ext cx="2816010" cy="47976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368" y="1610258"/>
            <a:ext cx="2816010" cy="4797646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193909">
            <a:off x="4234875" y="2914797"/>
            <a:ext cx="3606841" cy="2061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612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44" y="1473693"/>
            <a:ext cx="5241600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6600" u="sng" dirty="0" smtClean="0">
                <a:solidFill>
                  <a:schemeClr val="tx1"/>
                </a:solidFill>
              </a:rPr>
              <a:t/>
            </a:r>
            <a:br>
              <a:rPr lang="es-ES_tradnl" sz="6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59177" y="3219065"/>
            <a:ext cx="1060282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Login-regi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50194" y="23251"/>
            <a:ext cx="3844547" cy="68347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6844" y="3788987"/>
            <a:ext cx="524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Añadir amigos</a:t>
            </a:r>
            <a:endParaRPr lang="es-ES" sz="48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350192" y="23251"/>
            <a:ext cx="3857625" cy="6858000"/>
          </a:xfrm>
          <a:prstGeom prst="rect">
            <a:avLst/>
          </a:prstGeom>
        </p:spPr>
      </p:pic>
      <p:pic>
        <p:nvPicPr>
          <p:cNvPr id="4" name="amigos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350192" y="0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86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4338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Introducción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8789" y="1681507"/>
            <a:ext cx="1006727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Este Trabajo Fin de Grado consiste en el desarrollo de una </a:t>
            </a:r>
            <a:r>
              <a:rPr lang="es-ES" sz="2400" u="sng" dirty="0" smtClean="0">
                <a:solidFill>
                  <a:schemeClr val="tx1">
                    <a:lumMod val="95000"/>
                  </a:schemeClr>
                </a:solidFill>
              </a:rPr>
              <a:t>aplicación móvil híbrida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 </a:t>
            </a:r>
          </a:p>
          <a:p>
            <a:pPr algn="just"/>
            <a:endParaRPr lang="es-ES" sz="2400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La funcionalidad principal de la aplicación es la </a:t>
            </a:r>
            <a:r>
              <a:rPr lang="es-ES" sz="2400" u="sng" dirty="0" smtClean="0">
                <a:solidFill>
                  <a:schemeClr val="tx1">
                    <a:lumMod val="95000"/>
                  </a:schemeClr>
                </a:solidFill>
              </a:rPr>
              <a:t>organización de eventos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 Tomar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decisiones cuando el grupo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de personas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es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amplio suele hacerse difícil.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El desarrollo se ha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llevado a cabo utilizando una serie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de frameworks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muy utilizados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hoy en día:</a:t>
            </a:r>
          </a:p>
          <a:p>
            <a:pPr algn="just"/>
            <a:endParaRPr lang="es-ES" sz="2400" dirty="0" smtClean="0"/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Angular.</a:t>
            </a: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Ionic 2.</a:t>
            </a: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Express.</a:t>
            </a:r>
          </a:p>
          <a:p>
            <a:pPr lvl="1"/>
            <a:endParaRPr lang="es-ES" sz="2400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295509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	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>Nueva encuesta: paso 1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Left Arrow 7"/>
          <p:cNvSpPr/>
          <p:nvPr/>
        </p:nvSpPr>
        <p:spPr>
          <a:xfrm>
            <a:off x="3635405" y="4270159"/>
            <a:ext cx="1016494" cy="65694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Texto</a:t>
            </a:r>
            <a:endParaRPr lang="es-ES" dirty="0"/>
          </a:p>
        </p:txBody>
      </p:sp>
      <p:sp>
        <p:nvSpPr>
          <p:cNvPr id="11" name="Right Arrow 10"/>
          <p:cNvSpPr/>
          <p:nvPr/>
        </p:nvSpPr>
        <p:spPr>
          <a:xfrm>
            <a:off x="7381780" y="4270160"/>
            <a:ext cx="1074200" cy="72796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Fecha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823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	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>Nueva encuesta: paso 2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Right Arrow 10"/>
          <p:cNvSpPr/>
          <p:nvPr/>
        </p:nvSpPr>
        <p:spPr>
          <a:xfrm>
            <a:off x="7437161" y="4270160"/>
            <a:ext cx="1074200" cy="727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4720"/>
            <a:ext cx="2456898" cy="4185826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686501" y="4141672"/>
            <a:ext cx="1074200" cy="727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396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	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>Nueva encuesta: paso </a:t>
            </a:r>
            <a:r>
              <a:rPr lang="es-ES_tradnl" sz="6600" dirty="0">
                <a:solidFill>
                  <a:schemeClr val="tx1"/>
                </a:solidFill>
              </a:rPr>
              <a:t>3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19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0409" y="531186"/>
            <a:ext cx="4017148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5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5600" u="sng" dirty="0" smtClean="0">
                <a:solidFill>
                  <a:schemeClr val="tx1"/>
                </a:solidFill>
              </a:rPr>
              <a:t/>
            </a:r>
            <a:br>
              <a:rPr lang="es-ES_tradnl" sz="5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57625" y="2325052"/>
            <a:ext cx="44767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Creación encuesta</a:t>
            </a:r>
            <a:endParaRPr lang="es-ES" sz="40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27983" y="23251"/>
            <a:ext cx="3857625" cy="6858000"/>
          </a:xfrm>
          <a:prstGeom prst="rect">
            <a:avLst/>
          </a:prstGeom>
        </p:spPr>
      </p:pic>
      <p:pic>
        <p:nvPicPr>
          <p:cNvPr id="8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6391" y="23251"/>
            <a:ext cx="3857625" cy="6858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409678" y="4456590"/>
            <a:ext cx="1601384" cy="119772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Fecha</a:t>
            </a:r>
            <a:endParaRPr lang="es-ES" sz="2800" dirty="0"/>
          </a:p>
        </p:txBody>
      </p:sp>
      <p:sp>
        <p:nvSpPr>
          <p:cNvPr id="12" name="Left Arrow 11"/>
          <p:cNvSpPr/>
          <p:nvPr/>
        </p:nvSpPr>
        <p:spPr>
          <a:xfrm>
            <a:off x="4070409" y="4456590"/>
            <a:ext cx="1522523" cy="11977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Texto</a:t>
            </a:r>
            <a:endParaRPr lang="es-ES" sz="2800" dirty="0"/>
          </a:p>
        </p:txBody>
      </p:sp>
      <p:pic>
        <p:nvPicPr>
          <p:cNvPr id="4" name="poll-text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4323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oll-date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225915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964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Votaciones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648" y="1610253"/>
            <a:ext cx="2749836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06" y="1610253"/>
            <a:ext cx="2749836" cy="46849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027" y="1610253"/>
            <a:ext cx="2749836" cy="4684906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rot="10800000" flipV="1">
            <a:off x="3799642" y="2805344"/>
            <a:ext cx="1098331" cy="283479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ight Arrow 12"/>
          <p:cNvSpPr/>
          <p:nvPr/>
        </p:nvSpPr>
        <p:spPr>
          <a:xfrm flipV="1">
            <a:off x="7271159" y="4839810"/>
            <a:ext cx="1098331" cy="283479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662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0409" y="531186"/>
            <a:ext cx="4017148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5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5600" u="sng" dirty="0" smtClean="0">
                <a:solidFill>
                  <a:schemeClr val="tx1"/>
                </a:solidFill>
              </a:rPr>
              <a:t/>
            </a:r>
            <a:br>
              <a:rPr lang="es-ES_tradnl" sz="5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0409" y="2325052"/>
            <a:ext cx="4017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Votar encuesta</a:t>
            </a:r>
            <a:endParaRPr lang="es-ES" sz="40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227983" y="23251"/>
            <a:ext cx="3857625" cy="6858000"/>
          </a:xfrm>
          <a:prstGeom prst="rect">
            <a:avLst/>
          </a:prstGeom>
        </p:spPr>
      </p:pic>
      <p:pic>
        <p:nvPicPr>
          <p:cNvPr id="8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6391" y="23251"/>
            <a:ext cx="3857625" cy="6858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409678" y="4456590"/>
            <a:ext cx="1601384" cy="119772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Fecha</a:t>
            </a:r>
            <a:endParaRPr lang="es-ES" sz="2800" dirty="0"/>
          </a:p>
        </p:txBody>
      </p:sp>
      <p:sp>
        <p:nvSpPr>
          <p:cNvPr id="12" name="Left Arrow 11"/>
          <p:cNvSpPr/>
          <p:nvPr/>
        </p:nvSpPr>
        <p:spPr>
          <a:xfrm>
            <a:off x="4070409" y="4456590"/>
            <a:ext cx="1522523" cy="11977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Texto</a:t>
            </a:r>
            <a:endParaRPr lang="es-ES" sz="2800" dirty="0"/>
          </a:p>
        </p:txBody>
      </p:sp>
      <p:pic>
        <p:nvPicPr>
          <p:cNvPr id="4" name="poll-text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4323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oll-date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225915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voto-text2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02255" y="23251"/>
            <a:ext cx="3857625" cy="6858000"/>
          </a:xfrm>
          <a:prstGeom prst="rect">
            <a:avLst/>
          </a:prstGeom>
        </p:spPr>
      </p:pic>
      <p:pic>
        <p:nvPicPr>
          <p:cNvPr id="6" name="vote-date1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221779" y="2325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4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Mis encuestas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185" y="1610257"/>
            <a:ext cx="2749836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ight Arrow 3"/>
          <p:cNvSpPr/>
          <p:nvPr/>
        </p:nvSpPr>
        <p:spPr>
          <a:xfrm>
            <a:off x="5194442" y="3203039"/>
            <a:ext cx="1687705" cy="84517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135" y="1610256"/>
            <a:ext cx="2648205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 flipH="1">
            <a:off x="5402253" y="3440962"/>
            <a:ext cx="127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Detalle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3759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Mis encuestas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757" y="1778934"/>
            <a:ext cx="2723200" cy="4639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ight Arrow 3"/>
          <p:cNvSpPr/>
          <p:nvPr/>
        </p:nvSpPr>
        <p:spPr>
          <a:xfrm>
            <a:off x="5194442" y="3203039"/>
            <a:ext cx="1687705" cy="84517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extBox 7"/>
          <p:cNvSpPr txBox="1"/>
          <p:nvPr/>
        </p:nvSpPr>
        <p:spPr>
          <a:xfrm flipH="1">
            <a:off x="5402253" y="3440962"/>
            <a:ext cx="127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Detalle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6"/>
          <a:stretch/>
        </p:blipFill>
        <p:spPr>
          <a:xfrm>
            <a:off x="7646632" y="1778933"/>
            <a:ext cx="2790545" cy="46778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34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0409" y="531186"/>
            <a:ext cx="4017148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5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5600" u="sng" dirty="0" smtClean="0">
                <a:solidFill>
                  <a:schemeClr val="tx1"/>
                </a:solidFill>
              </a:rPr>
              <a:t/>
            </a:r>
            <a:br>
              <a:rPr lang="es-ES_tradnl" sz="5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0409" y="2325052"/>
            <a:ext cx="40171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Detalle encuesta</a:t>
            </a:r>
            <a:endParaRPr lang="es-ES" sz="40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227983" y="23251"/>
            <a:ext cx="3857625" cy="6858000"/>
          </a:xfrm>
          <a:prstGeom prst="rect">
            <a:avLst/>
          </a:prstGeom>
        </p:spPr>
      </p:pic>
      <p:pic>
        <p:nvPicPr>
          <p:cNvPr id="8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06391" y="23251"/>
            <a:ext cx="3857625" cy="6858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409678" y="4456590"/>
            <a:ext cx="1601384" cy="119772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Fecha</a:t>
            </a:r>
            <a:endParaRPr lang="es-ES" sz="2800" dirty="0"/>
          </a:p>
        </p:txBody>
      </p:sp>
      <p:sp>
        <p:nvSpPr>
          <p:cNvPr id="12" name="Left Arrow 11"/>
          <p:cNvSpPr/>
          <p:nvPr/>
        </p:nvSpPr>
        <p:spPr>
          <a:xfrm>
            <a:off x="4070409" y="4456590"/>
            <a:ext cx="1522523" cy="11977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Texto</a:t>
            </a:r>
            <a:endParaRPr lang="es-ES" sz="2800" dirty="0"/>
          </a:p>
        </p:txBody>
      </p:sp>
      <p:pic>
        <p:nvPicPr>
          <p:cNvPr id="4" name="poll-text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04323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oll-date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225915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voto-text2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02255" y="23251"/>
            <a:ext cx="3857625" cy="6858000"/>
          </a:xfrm>
          <a:prstGeom prst="rect">
            <a:avLst/>
          </a:prstGeom>
        </p:spPr>
      </p:pic>
      <p:pic>
        <p:nvPicPr>
          <p:cNvPr id="6" name="vote-date1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221779" y="23251"/>
            <a:ext cx="3857625" cy="6858000"/>
          </a:xfrm>
          <a:prstGeom prst="rect">
            <a:avLst/>
          </a:prstGeom>
        </p:spPr>
      </p:pic>
      <p:pic>
        <p:nvPicPr>
          <p:cNvPr id="7" name="recuento-texto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98119" y="23251"/>
            <a:ext cx="3857625" cy="6858000"/>
          </a:xfrm>
          <a:prstGeom prst="rect">
            <a:avLst/>
          </a:prstGeom>
        </p:spPr>
      </p:pic>
      <p:pic>
        <p:nvPicPr>
          <p:cNvPr id="9" name="recuento-fecha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213507" y="2325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9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9911" y="292008"/>
            <a:ext cx="10156054" cy="2302431"/>
          </a:xfrm>
        </p:spPr>
        <p:txBody>
          <a:bodyPr>
            <a:noAutofit/>
          </a:bodyPr>
          <a:lstStyle/>
          <a:p>
            <a:pPr algn="ctr"/>
            <a:r>
              <a:rPr lang="es-ES_tradnl" sz="13000" b="1" u="sng" dirty="0" err="1" smtClean="0">
                <a:solidFill>
                  <a:schemeClr val="tx1"/>
                </a:solidFill>
              </a:rPr>
              <a:t>Backend</a:t>
            </a:r>
            <a:endParaRPr lang="es-ES" sz="13000" b="1" u="sng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409" y="3033339"/>
            <a:ext cx="4243693" cy="28291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9068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0972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smtClean="0">
                <a:solidFill>
                  <a:schemeClr val="tx1"/>
                </a:solidFill>
              </a:rPr>
              <a:t>Angular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00831" y="1548342"/>
            <a:ext cx="1006727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Framework </a:t>
            </a:r>
            <a:r>
              <a:rPr lang="es-ES" sz="2400" dirty="0"/>
              <a:t>de desarrollo para JavaScript creado por Google. </a:t>
            </a:r>
            <a:endParaRPr lang="es-ES" sz="2400" dirty="0" smtClean="0"/>
          </a:p>
          <a:p>
            <a:pPr algn="just"/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La finalidad de </a:t>
            </a:r>
            <a:r>
              <a:rPr lang="es-ES" sz="2400" dirty="0"/>
              <a:t>Angular es facilitar el desarrollo de aplicaciones web </a:t>
            </a:r>
            <a:r>
              <a:rPr lang="es-ES" sz="2400" dirty="0" smtClean="0"/>
              <a:t>y proporcionar herramientas para </a:t>
            </a:r>
            <a:r>
              <a:rPr lang="es-ES" sz="2400" dirty="0"/>
              <a:t>trabajar con los elementos de una web de una manera </a:t>
            </a:r>
            <a:r>
              <a:rPr lang="es-ES" sz="2400" dirty="0" smtClean="0"/>
              <a:t>más </a:t>
            </a:r>
            <a:r>
              <a:rPr lang="es-ES" sz="2400" dirty="0"/>
              <a:t>sencilla y ó</a:t>
            </a:r>
            <a:r>
              <a:rPr lang="es-ES" sz="2400" dirty="0" smtClean="0"/>
              <a:t>ptima.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u="sng" dirty="0"/>
              <a:t>Lenguajes</a:t>
            </a:r>
            <a:r>
              <a:rPr lang="es-ES" sz="2400" b="1" dirty="0"/>
              <a:t>: </a:t>
            </a:r>
            <a:r>
              <a:rPr lang="es-ES" sz="2400" dirty="0"/>
              <a:t>los lenguajes de programación utilizados en este framework son: TypeScript, Sass y HTML5.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u="sng" dirty="0"/>
              <a:t>Componentes</a:t>
            </a:r>
            <a:r>
              <a:rPr lang="es-ES" sz="2400" dirty="0"/>
              <a:t>: pieza de código que controla una parte de la vista. Una aplicación en Angular es un componente que contiene varios subcomponentes.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178047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Servidor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5992" y="1526959"/>
            <a:ext cx="8780016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ES" sz="2400" b="1" dirty="0" smtClean="0"/>
          </a:p>
          <a:p>
            <a:pPr algn="just"/>
            <a:endParaRPr lang="es-ES" sz="2400" dirty="0" smtClean="0"/>
          </a:p>
          <a:p>
            <a:pPr algn="just"/>
            <a:r>
              <a:rPr lang="es-ES" sz="2400" b="1" u="sng" dirty="0" smtClean="0">
                <a:solidFill>
                  <a:schemeClr val="accent6"/>
                </a:solidFill>
              </a:rPr>
              <a:t>ESTE PROYECTO UTILIZA:</a:t>
            </a:r>
          </a:p>
          <a:p>
            <a:pPr algn="just"/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Servicios REST</a:t>
            </a:r>
            <a:r>
              <a:rPr lang="es-ES" sz="2400" b="1" dirty="0" smtClean="0"/>
              <a:t> </a:t>
            </a:r>
            <a:r>
              <a:rPr lang="es-ES" sz="2400" dirty="0" smtClean="0"/>
              <a:t>(’</a:t>
            </a:r>
            <a:r>
              <a:rPr lang="es-ES" sz="2400" dirty="0" err="1" smtClean="0"/>
              <a:t>Representational</a:t>
            </a:r>
            <a:r>
              <a:rPr lang="es-ES" sz="2400" dirty="0" smtClean="0"/>
              <a:t> </a:t>
            </a:r>
            <a:r>
              <a:rPr lang="es-ES" sz="2400" dirty="0" err="1" smtClean="0"/>
              <a:t>State</a:t>
            </a:r>
            <a:r>
              <a:rPr lang="es-ES" sz="2400" dirty="0"/>
              <a:t> </a:t>
            </a:r>
            <a:r>
              <a:rPr lang="es-ES" sz="2400" dirty="0" smtClean="0"/>
              <a:t>Transfer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’): Un servicio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REST no tiene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estado,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entre dos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llamadas,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el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servicio pierde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todos sus datos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</a:t>
            </a:r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Express</a:t>
            </a:r>
            <a:r>
              <a:rPr lang="es-ES" sz="2400" dirty="0" smtClean="0"/>
              <a:t>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el servidor esta desarrollado en un framework de  Node.js.</a:t>
            </a:r>
            <a:endParaRPr lang="es-ES" sz="2400" dirty="0">
              <a:solidFill>
                <a:schemeClr val="tx1">
                  <a:lumMod val="95000"/>
                </a:schemeClr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sz="2400" dirty="0"/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2952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Servidor Express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5992" y="1274836"/>
            <a:ext cx="878001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s-ES" sz="3200" b="1" u="sng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b="1" u="sng" dirty="0" smtClean="0">
                <a:solidFill>
                  <a:schemeClr val="accent6"/>
                </a:solidFill>
              </a:rPr>
              <a:t>Fichero APP.JS</a:t>
            </a:r>
          </a:p>
          <a:p>
            <a:endParaRPr lang="es-ES" sz="48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b="1" u="sng" dirty="0" smtClean="0">
                <a:solidFill>
                  <a:schemeClr val="accent6"/>
                </a:solidFill>
              </a:rPr>
              <a:t>Modelos</a:t>
            </a:r>
          </a:p>
          <a:p>
            <a:endParaRPr lang="es-ES" sz="48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b="1" u="sng" dirty="0" smtClean="0">
                <a:solidFill>
                  <a:schemeClr val="accent6"/>
                </a:solidFill>
              </a:rPr>
              <a:t>Controladores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 u="sng" dirty="0" smtClean="0">
              <a:solidFill>
                <a:schemeClr val="accent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243" y="1716790"/>
            <a:ext cx="3519823" cy="399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4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5992" y="1038687"/>
            <a:ext cx="8780016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APP.JS</a:t>
            </a:r>
          </a:p>
          <a:p>
            <a:pPr algn="just"/>
            <a:endParaRPr lang="es-ES" sz="2400" b="1" u="sng" dirty="0" smtClean="0">
              <a:solidFill>
                <a:schemeClr val="accent6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Dependencias: </a:t>
            </a:r>
            <a:endParaRPr lang="es-ES" sz="2400" dirty="0"/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Configuración: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se define el </a:t>
            </a:r>
            <a:r>
              <a:rPr lang="es-ES" sz="2400" dirty="0" err="1" smtClean="0">
                <a:solidFill>
                  <a:schemeClr val="tx1">
                    <a:lumMod val="95000"/>
                  </a:schemeClr>
                </a:solidFill>
              </a:rPr>
              <a:t>bodyParser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 para decodificar la información que se recibe y lo expone en cada </a:t>
            </a:r>
            <a:r>
              <a:rPr lang="es-ES" sz="2400" dirty="0" err="1" smtClean="0">
                <a:solidFill>
                  <a:schemeClr val="tx1">
                    <a:lumMod val="95000"/>
                  </a:schemeClr>
                </a:solidFill>
              </a:rPr>
              <a:t>request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</a:t>
            </a:r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Rutas: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declaración de ruta con su correspondiente método y función a realizar.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b="1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Listen: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puerto e IP donde está disponible el servidor.</a:t>
            </a:r>
          </a:p>
          <a:p>
            <a:pPr algn="just"/>
            <a:endParaRPr lang="es-ES" sz="2400" dirty="0"/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3766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16948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912901659"/>
              </p:ext>
            </p:extLst>
          </p:nvPr>
        </p:nvGraphicFramePr>
        <p:xfrm>
          <a:off x="2460100" y="3559946"/>
          <a:ext cx="7271798" cy="27648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704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1641" y="1006793"/>
            <a:ext cx="912624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Ejemplos:</a:t>
            </a:r>
            <a:endParaRPr lang="es-ES" sz="4400" b="1" u="sng" dirty="0" smtClean="0">
              <a:solidFill>
                <a:schemeClr val="accent6"/>
              </a:solidFill>
            </a:endParaRP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1647703" y="288489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smtClean="0"/>
              <a:t>User</a:t>
            </a:r>
            <a:endParaRPr lang="es-E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319" y="2281561"/>
            <a:ext cx="7260478" cy="317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2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1641" y="1006793"/>
            <a:ext cx="912624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Ejemplos:</a:t>
            </a:r>
            <a:endParaRPr lang="es-ES" sz="4400" b="1" u="sng" dirty="0" smtClean="0">
              <a:solidFill>
                <a:schemeClr val="accent6"/>
              </a:solidFill>
            </a:endParaRP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1647703" y="288489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dirty="0" err="1" smtClean="0"/>
              <a:t>Poll</a:t>
            </a:r>
            <a:endParaRPr lang="es-E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177" y="2057194"/>
            <a:ext cx="584835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2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1641" y="1006793"/>
            <a:ext cx="912624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Ejemplos:</a:t>
            </a:r>
            <a:endParaRPr lang="es-ES" sz="4400" b="1" u="sng" dirty="0" smtClean="0">
              <a:solidFill>
                <a:schemeClr val="accent6"/>
              </a:solidFill>
            </a:endParaRP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1647703" y="288489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dirty="0" err="1" smtClean="0"/>
              <a:t>Friend</a:t>
            </a:r>
            <a:endParaRPr lang="es-E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835" y="2690606"/>
            <a:ext cx="676275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73079" y="1060058"/>
            <a:ext cx="9126245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Controladores</a:t>
            </a:r>
          </a:p>
          <a:p>
            <a:pPr algn="just"/>
            <a:endParaRPr lang="es-ES_tradnl" sz="2400" dirty="0" smtClean="0"/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Funciones </a:t>
            </a:r>
            <a:r>
              <a:rPr lang="es-ES" sz="2400" dirty="0"/>
              <a:t>que reciben una entrada (</a:t>
            </a:r>
            <a:r>
              <a:rPr lang="es-ES" sz="2400" dirty="0" err="1"/>
              <a:t>request</a:t>
            </a:r>
            <a:r>
              <a:rPr lang="es-ES" sz="2400" dirty="0"/>
              <a:t>) y una salida (response). </a:t>
            </a:r>
            <a:endParaRPr lang="es-ES" sz="2400" dirty="0" smtClean="0"/>
          </a:p>
          <a:p>
            <a:pPr algn="just"/>
            <a:endParaRPr lang="es-ES_tradnl" sz="2400" b="1" u="sng" dirty="0">
              <a:solidFill>
                <a:schemeClr val="accent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Existe un controlador por cada modelo de datos, en cada uno de los cuales existen </a:t>
            </a:r>
            <a:r>
              <a:rPr lang="es-ES" sz="2400" dirty="0" smtClean="0"/>
              <a:t>funciones para </a:t>
            </a:r>
            <a:r>
              <a:rPr lang="es-ES" sz="2400" dirty="0"/>
              <a:t>llevar a </a:t>
            </a:r>
            <a:r>
              <a:rPr lang="es-ES" sz="2400" dirty="0" smtClean="0"/>
              <a:t>cabo diferentes interacciones </a:t>
            </a:r>
            <a:r>
              <a:rPr lang="es-ES" sz="2400" dirty="0"/>
              <a:t>con la base de datos. </a:t>
            </a:r>
            <a:endParaRPr lang="es-ES" sz="2400" dirty="0" smtClean="0"/>
          </a:p>
          <a:p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/>
              <a:t>Las interacciones: añadir </a:t>
            </a:r>
            <a:r>
              <a:rPr lang="es-ES" sz="2400" dirty="0"/>
              <a:t>datos, actualizarlos o eliminarlos.</a:t>
            </a:r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8376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Base de datos: 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>
                <a:solidFill>
                  <a:schemeClr val="tx1"/>
                </a:solidFill>
              </a:rPr>
              <a:t>M</a:t>
            </a:r>
            <a:r>
              <a:rPr lang="es-ES_tradnl" sz="6600" dirty="0" smtClean="0">
                <a:solidFill>
                  <a:schemeClr val="tx1"/>
                </a:solidFill>
              </a:rPr>
              <a:t>ongoDB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05992" y="2258328"/>
            <a:ext cx="8780016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Es una base de </a:t>
            </a:r>
            <a:r>
              <a:rPr lang="es-ES" sz="2400" dirty="0"/>
              <a:t>datos no relacional: los datos </a:t>
            </a:r>
            <a:r>
              <a:rPr lang="es-ES" sz="2400" dirty="0" smtClean="0"/>
              <a:t>orientada </a:t>
            </a:r>
            <a:r>
              <a:rPr lang="es-ES" sz="2400" dirty="0"/>
              <a:t>a </a:t>
            </a:r>
            <a:r>
              <a:rPr lang="es-ES" sz="2400" dirty="0" smtClean="0"/>
              <a:t>documentos.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_tradnl" sz="2400" b="1" u="sng" dirty="0">
              <a:solidFill>
                <a:schemeClr val="accent6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u="sng" dirty="0" smtClean="0">
                <a:solidFill>
                  <a:schemeClr val="accent6"/>
                </a:solidFill>
              </a:rPr>
              <a:t>Colecciones: </a:t>
            </a:r>
          </a:p>
          <a:p>
            <a:endParaRPr lang="es-ES" sz="28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u="sng" dirty="0" smtClean="0">
                <a:solidFill>
                  <a:schemeClr val="accent6"/>
                </a:solidFill>
              </a:rPr>
              <a:t>Documentos:</a:t>
            </a:r>
          </a:p>
          <a:p>
            <a:endParaRPr lang="es-ES" sz="28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u="sng" dirty="0" smtClean="0">
                <a:solidFill>
                  <a:schemeClr val="accent6"/>
                </a:solidFill>
              </a:rPr>
              <a:t>Campos: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 u="sng" dirty="0" smtClean="0">
              <a:solidFill>
                <a:schemeClr val="accent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266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Base de datos: 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>
                <a:solidFill>
                  <a:schemeClr val="tx1"/>
                </a:solidFill>
              </a:rPr>
              <a:t>M</a:t>
            </a:r>
            <a:r>
              <a:rPr lang="es-ES_tradnl" sz="6600" dirty="0" smtClean="0">
                <a:solidFill>
                  <a:schemeClr val="tx1"/>
                </a:solidFill>
              </a:rPr>
              <a:t>ongoDB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32" y="2636668"/>
            <a:ext cx="11489336" cy="36183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711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3216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smtClean="0">
                <a:solidFill>
                  <a:schemeClr val="tx1"/>
                </a:solidFill>
              </a:rPr>
              <a:t>Ionic </a:t>
            </a:r>
            <a:r>
              <a:rPr lang="es-ES" sz="6600" dirty="0" smtClean="0">
                <a:solidFill>
                  <a:schemeClr val="tx1"/>
                </a:solidFill>
              </a:rPr>
              <a:t>2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4300" y="1690385"/>
            <a:ext cx="100672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Es un </a:t>
            </a:r>
            <a:r>
              <a:rPr lang="es-ES" sz="2400" dirty="0"/>
              <a:t>framework destinado al desarrollo de aplicaciones </a:t>
            </a:r>
            <a:r>
              <a:rPr lang="es-ES" sz="2400" dirty="0" smtClean="0"/>
              <a:t>híbridas</a:t>
            </a:r>
            <a:r>
              <a:rPr lang="es-ES" sz="2400" dirty="0"/>
              <a:t>, </a:t>
            </a:r>
            <a:r>
              <a:rPr lang="es-ES" sz="2400" dirty="0" smtClean="0"/>
              <a:t>aunque también </a:t>
            </a:r>
            <a:r>
              <a:rPr lang="es-ES" sz="2400" dirty="0"/>
              <a:t>puede ser utilizado para para implementar aplicaciones web. </a:t>
            </a:r>
            <a:endParaRPr lang="es-ES" sz="2400" dirty="0" smtClean="0"/>
          </a:p>
          <a:p>
            <a:pPr algn="just"/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Una aplicación híbrida es aquella </a:t>
            </a:r>
            <a:r>
              <a:rPr lang="es-ES" sz="2400" dirty="0"/>
              <a:t>desarrollada por las </a:t>
            </a:r>
            <a:r>
              <a:rPr lang="es-ES" sz="2400" dirty="0" smtClean="0"/>
              <a:t>tecnologías </a:t>
            </a:r>
            <a:r>
              <a:rPr lang="es-ES" sz="2400" dirty="0"/>
              <a:t>web: HTML, CSS Y JavaScript. </a:t>
            </a:r>
            <a:endParaRPr lang="es-ES" sz="2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>
              <a:solidFill>
                <a:srgbClr val="FF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El rendimiento es menor que en una aplicación nativa.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Su </a:t>
            </a:r>
            <a:r>
              <a:rPr lang="es-ES" sz="2400" dirty="0" smtClean="0"/>
              <a:t>característica </a:t>
            </a:r>
            <a:r>
              <a:rPr lang="es-ES" sz="2400" dirty="0"/>
              <a:t>fundamental es que usa por debajo </a:t>
            </a:r>
            <a:r>
              <a:rPr lang="es-ES" sz="2400" dirty="0" smtClean="0"/>
              <a:t>Angular.</a:t>
            </a:r>
            <a:endParaRPr lang="es-ES" sz="2400" dirty="0"/>
          </a:p>
          <a:p>
            <a:pPr lvl="1" algn="just"/>
            <a:endParaRPr lang="es-ES" sz="2400" dirty="0" smtClean="0"/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155200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9" b="7505"/>
          <a:stretch/>
        </p:blipFill>
        <p:spPr>
          <a:xfrm>
            <a:off x="0" y="-71021"/>
            <a:ext cx="12642265" cy="692902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5846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43888"/>
            <a:ext cx="6201387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Prueba 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87261" y="2024108"/>
            <a:ext cx="940145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/>
              <a:t>En </a:t>
            </a:r>
            <a:r>
              <a:rPr lang="es-ES" sz="2400" dirty="0" smtClean="0"/>
              <a:t>esta  última </a:t>
            </a:r>
            <a:r>
              <a:rPr lang="es-ES" sz="2400" dirty="0"/>
              <a:t>fase del proyecto, he realizado una prueba de usuarios con la </a:t>
            </a:r>
            <a:r>
              <a:rPr lang="es-ES" sz="2400" dirty="0" smtClean="0"/>
              <a:t>última versión la aplicación desarrollada. </a:t>
            </a:r>
          </a:p>
          <a:p>
            <a:pPr algn="just"/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El propósito </a:t>
            </a:r>
            <a:r>
              <a:rPr lang="es-ES" sz="2400" dirty="0"/>
              <a:t>de esta es comprobar la experiencia de los </a:t>
            </a:r>
            <a:r>
              <a:rPr lang="es-ES" sz="2400" dirty="0" smtClean="0"/>
              <a:t>usuarios, verificar si </a:t>
            </a:r>
            <a:r>
              <a:rPr lang="es-ES" sz="2400" dirty="0"/>
              <a:t>los objetivos que han sido </a:t>
            </a:r>
            <a:r>
              <a:rPr lang="es-ES" sz="2400" dirty="0" smtClean="0"/>
              <a:t>y </a:t>
            </a:r>
            <a:r>
              <a:rPr lang="es-ES" sz="2400" dirty="0"/>
              <a:t>que no existen fallos en la </a:t>
            </a:r>
            <a:r>
              <a:rPr lang="es-ES" sz="2400" dirty="0" smtClean="0"/>
              <a:t>aplicación.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/>
              <a:t>El proceso </a:t>
            </a:r>
            <a:r>
              <a:rPr lang="es-ES" sz="2400" dirty="0" smtClean="0"/>
              <a:t>de </a:t>
            </a:r>
            <a:r>
              <a:rPr lang="es-ES" sz="2400" dirty="0" err="1"/>
              <a:t>testing</a:t>
            </a:r>
            <a:r>
              <a:rPr lang="es-ES" sz="2400" dirty="0"/>
              <a:t> es el ú</a:t>
            </a:r>
            <a:r>
              <a:rPr lang="es-ES" sz="2400" dirty="0" smtClean="0"/>
              <a:t>ltimo </a:t>
            </a:r>
            <a:r>
              <a:rPr lang="es-ES" sz="2400" dirty="0"/>
              <a:t>paso necesario para disfrutar de una </a:t>
            </a:r>
            <a:r>
              <a:rPr lang="es-ES" sz="2400" dirty="0" smtClean="0"/>
              <a:t>aplicación que realmente </a:t>
            </a:r>
            <a:r>
              <a:rPr lang="es-ES" sz="2400" dirty="0"/>
              <a:t>funciona dentro de cualquiera de las tiendas de aplicaciones de las grandes </a:t>
            </a:r>
            <a:r>
              <a:rPr lang="es-ES" sz="2400" dirty="0" smtClean="0"/>
              <a:t>tecnológicas. 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400167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90622"/>
            <a:ext cx="11084107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Desarrollo </a:t>
            </a:r>
            <a:r>
              <a:rPr lang="es-ES_tradnl" sz="6600" dirty="0" smtClean="0">
                <a:solidFill>
                  <a:schemeClr val="tx1"/>
                </a:solidFill>
              </a:rPr>
              <a:t>de la prueba 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7886" y="1805793"/>
            <a:ext cx="10067276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Fase I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Navegar </a:t>
            </a:r>
            <a:r>
              <a:rPr lang="es-ES" sz="2400" dirty="0"/>
              <a:t>por la aplicación de forma libre.</a:t>
            </a:r>
            <a:endParaRPr lang="es-ES" sz="2400" dirty="0" smtClean="0"/>
          </a:p>
          <a:p>
            <a:pPr lvl="1" algn="just"/>
            <a:endParaRPr lang="es-ES" sz="2800" b="1" dirty="0">
              <a:solidFill>
                <a:schemeClr val="accent6"/>
              </a:solidFill>
            </a:endParaRPr>
          </a:p>
          <a:p>
            <a:pPr lvl="1" algn="just"/>
            <a:endParaRPr lang="es-ES" sz="2800" b="1" dirty="0" smtClean="0">
              <a:solidFill>
                <a:schemeClr val="accent6"/>
              </a:solidFill>
            </a:endParaRPr>
          </a:p>
          <a:p>
            <a:pPr lvl="1" algn="just"/>
            <a:endParaRPr lang="es-ES" sz="2800" b="1" dirty="0">
              <a:solidFill>
                <a:schemeClr val="accent6"/>
              </a:solidFill>
            </a:endParaRPr>
          </a:p>
          <a:p>
            <a:pPr lvl="1" algn="just"/>
            <a:endParaRPr lang="es-ES" sz="2800" b="1" dirty="0" smtClean="0">
              <a:solidFill>
                <a:schemeClr val="accent6"/>
              </a:solidFill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7886" y="3015011"/>
            <a:ext cx="10067276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Fase II</a:t>
            </a:r>
            <a:endParaRPr lang="es-ES" sz="2400" dirty="0" smtClean="0">
              <a:solidFill>
                <a:schemeClr val="accent6"/>
              </a:solidFill>
            </a:endParaRP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1: Creación de una cuenta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2: Realizar </a:t>
            </a:r>
            <a:r>
              <a:rPr lang="es-ES" sz="2400" dirty="0" err="1"/>
              <a:t>login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3: Navegar por la </a:t>
            </a:r>
            <a:r>
              <a:rPr lang="es-ES" sz="2400" dirty="0" smtClean="0"/>
              <a:t>aplicación.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4: Añadir amigos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HITO </a:t>
            </a:r>
            <a:r>
              <a:rPr lang="es-ES" sz="2400" dirty="0"/>
              <a:t>5: Crear encuesta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</a:t>
            </a:r>
            <a:r>
              <a:rPr lang="es-ES" sz="2400" dirty="0" smtClean="0"/>
              <a:t>6: </a:t>
            </a:r>
            <a:r>
              <a:rPr lang="es-ES" sz="2400" dirty="0"/>
              <a:t>Votar encuesta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7: Mis encuestas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8: Modificar perfil.</a:t>
            </a:r>
            <a:endParaRPr lang="es-ES" sz="2400" dirty="0" smtClean="0"/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80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0924"/>
            <a:ext cx="11084107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Conclusiones </a:t>
            </a:r>
            <a:r>
              <a:rPr lang="es-ES_tradnl" sz="6600" dirty="0" smtClean="0">
                <a:solidFill>
                  <a:schemeClr val="tx1"/>
                </a:solidFill>
              </a:rPr>
              <a:t>de la prueba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" t="4732" r="2463" b="5579"/>
          <a:stretch/>
        </p:blipFill>
        <p:spPr>
          <a:xfrm>
            <a:off x="6676007" y="3022065"/>
            <a:ext cx="5211191" cy="29170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5843" y="2280010"/>
            <a:ext cx="598832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000" dirty="0"/>
              <a:t>Como </a:t>
            </a:r>
            <a:r>
              <a:rPr lang="es-ES" sz="2000" dirty="0" smtClean="0"/>
              <a:t>conclusión </a:t>
            </a:r>
            <a:r>
              <a:rPr lang="es-ES" sz="2000" dirty="0"/>
              <a:t>se obtiene que los puntos fuertes de la </a:t>
            </a:r>
            <a:r>
              <a:rPr lang="es-ES" sz="2000" dirty="0" smtClean="0"/>
              <a:t>aplicación </a:t>
            </a:r>
            <a:r>
              <a:rPr lang="es-ES" sz="2000" dirty="0"/>
              <a:t>son el </a:t>
            </a:r>
            <a:r>
              <a:rPr lang="es-ES" sz="2000" dirty="0" smtClean="0"/>
              <a:t>diseño </a:t>
            </a:r>
            <a:r>
              <a:rPr lang="es-ES" sz="2000" dirty="0"/>
              <a:t>y la </a:t>
            </a:r>
            <a:r>
              <a:rPr lang="es-ES" sz="2000" dirty="0" err="1" smtClean="0"/>
              <a:t>intuitividad</a:t>
            </a:r>
            <a:r>
              <a:rPr lang="es-ES" sz="2000" dirty="0"/>
              <a:t>. </a:t>
            </a:r>
            <a:endParaRPr lang="es-ES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000" dirty="0" smtClean="0"/>
              <a:t>El </a:t>
            </a:r>
            <a:r>
              <a:rPr lang="es-ES" sz="2000" dirty="0"/>
              <a:t>punto a mejorar </a:t>
            </a:r>
            <a:r>
              <a:rPr lang="es-ES" sz="2000" dirty="0" smtClean="0"/>
              <a:t>seria </a:t>
            </a:r>
            <a:r>
              <a:rPr lang="es-ES" sz="2000" dirty="0"/>
              <a:t>la </a:t>
            </a:r>
            <a:r>
              <a:rPr lang="es-ES" sz="2000" dirty="0" smtClean="0"/>
              <a:t>utilidad. Creo </a:t>
            </a:r>
            <a:r>
              <a:rPr lang="es-ES" sz="2000" dirty="0"/>
              <a:t>que </a:t>
            </a:r>
            <a:r>
              <a:rPr lang="es-ES" sz="2000" dirty="0" smtClean="0"/>
              <a:t>influye que la </a:t>
            </a:r>
            <a:r>
              <a:rPr lang="es-ES" sz="2000" dirty="0"/>
              <a:t>funcionalidad </a:t>
            </a:r>
            <a:r>
              <a:rPr lang="es-ES" sz="2000" dirty="0" smtClean="0"/>
              <a:t>no es novedosa para los usuarios. </a:t>
            </a:r>
            <a:endParaRPr lang="es-ES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000" dirty="0" smtClean="0"/>
              <a:t>En cuanto la </a:t>
            </a:r>
            <a:r>
              <a:rPr lang="es-ES" sz="2000" dirty="0"/>
              <a:t>usabilidad, creo que la nota </a:t>
            </a:r>
            <a:r>
              <a:rPr lang="es-ES" sz="2000" dirty="0" smtClean="0"/>
              <a:t>obtenida </a:t>
            </a:r>
            <a:r>
              <a:rPr lang="es-ES" sz="2000" dirty="0"/>
              <a:t>es bastante correcta.</a:t>
            </a:r>
          </a:p>
        </p:txBody>
      </p:sp>
    </p:spTree>
    <p:extLst>
      <p:ext uri="{BB962C8B-B14F-4D97-AF65-F5344CB8AC3E}">
        <p14:creationId xmlns:p14="http://schemas.microsoft.com/office/powerpoint/2010/main" val="420095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178" y="2360505"/>
            <a:ext cx="10156054" cy="2302431"/>
          </a:xfrm>
        </p:spPr>
        <p:txBody>
          <a:bodyPr>
            <a:noAutofit/>
          </a:bodyPr>
          <a:lstStyle/>
          <a:p>
            <a:pPr algn="ctr"/>
            <a:r>
              <a:rPr lang="es-ES_tradnl" sz="10000" b="1" u="sng" dirty="0" smtClean="0">
                <a:solidFill>
                  <a:schemeClr val="tx1"/>
                </a:solidFill>
              </a:rPr>
              <a:t>Conclusiones</a:t>
            </a:r>
            <a:endParaRPr lang="es-ES" sz="10000" b="1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01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460" y="271025"/>
            <a:ext cx="9858988" cy="1507067"/>
          </a:xfrm>
        </p:spPr>
        <p:txBody>
          <a:bodyPr>
            <a:normAutofit/>
          </a:bodyPr>
          <a:lstStyle/>
          <a:p>
            <a:r>
              <a:rPr lang="es-ES" sz="5400" dirty="0" smtClean="0">
                <a:solidFill>
                  <a:schemeClr val="tx1"/>
                </a:solidFill>
              </a:rPr>
              <a:t>Planificación </a:t>
            </a:r>
            <a:r>
              <a:rPr lang="es-ES" sz="5400" dirty="0" smtClean="0">
                <a:solidFill>
                  <a:schemeClr val="tx1"/>
                </a:solidFill>
              </a:rPr>
              <a:t>temporal</a:t>
            </a:r>
            <a:endParaRPr lang="es-ES" sz="54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09709" y="953536"/>
            <a:ext cx="10262586" cy="7325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ES" sz="22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b="1" u="sng" dirty="0"/>
              <a:t>Primer </a:t>
            </a:r>
            <a:r>
              <a:rPr lang="es-ES" sz="2000" b="1" u="sng" dirty="0" smtClean="0"/>
              <a:t>mes: 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 smtClean="0"/>
              <a:t>Realización de </a:t>
            </a:r>
            <a:r>
              <a:rPr lang="es-ES" sz="2000" dirty="0"/>
              <a:t>un tutorial </a:t>
            </a:r>
            <a:r>
              <a:rPr lang="es-ES" sz="2000" dirty="0" smtClean="0"/>
              <a:t>de Angular para parte </a:t>
            </a:r>
            <a:r>
              <a:rPr lang="es-ES" sz="2000" dirty="0" err="1" smtClean="0"/>
              <a:t>frontend</a:t>
            </a:r>
            <a:r>
              <a:rPr lang="es-ES" sz="2000" dirty="0"/>
              <a:t>.</a:t>
            </a:r>
            <a:endParaRPr lang="es-ES" sz="2000" dirty="0" smtClean="0"/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 smtClean="0"/>
              <a:t>Creación de </a:t>
            </a:r>
            <a:r>
              <a:rPr lang="es-ES" sz="2000" dirty="0"/>
              <a:t>las primeras pantallas de la </a:t>
            </a:r>
            <a:r>
              <a:rPr lang="es-ES" sz="2000" dirty="0" smtClean="0"/>
              <a:t>aplicación.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b="1" u="sng" dirty="0"/>
              <a:t>Segundo </a:t>
            </a:r>
            <a:r>
              <a:rPr lang="es-ES" sz="2000" b="1" u="sng" dirty="0" smtClean="0"/>
              <a:t>mes: 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 smtClean="0"/>
              <a:t>Realización de un tutorial de </a:t>
            </a:r>
            <a:r>
              <a:rPr lang="es-ES" sz="2000" dirty="0" err="1" smtClean="0"/>
              <a:t>Meteor</a:t>
            </a:r>
            <a:r>
              <a:rPr lang="es-ES" sz="2000" dirty="0" smtClean="0"/>
              <a:t> para parte </a:t>
            </a:r>
            <a:r>
              <a:rPr lang="es-ES" sz="2000" dirty="0" err="1" smtClean="0"/>
              <a:t>backend</a:t>
            </a:r>
            <a:r>
              <a:rPr lang="es-ES" sz="2000" dirty="0" smtClean="0"/>
              <a:t>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 smtClean="0"/>
              <a:t>Por problemas, cambio de tecnología </a:t>
            </a:r>
            <a:r>
              <a:rPr lang="es-ES" sz="2000" dirty="0" err="1" smtClean="0"/>
              <a:t>Meteor</a:t>
            </a:r>
            <a:r>
              <a:rPr lang="es-ES" sz="2000" dirty="0" smtClean="0"/>
              <a:t> por Express.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/>
              <a:t>Realización de un tutorial de </a:t>
            </a:r>
            <a:r>
              <a:rPr lang="es-ES" sz="2000" dirty="0" smtClean="0"/>
              <a:t>Express </a:t>
            </a:r>
            <a:r>
              <a:rPr lang="es-ES" sz="2000" dirty="0"/>
              <a:t>para parte </a:t>
            </a:r>
            <a:r>
              <a:rPr lang="es-ES" sz="2000" dirty="0" err="1" smtClean="0"/>
              <a:t>backend</a:t>
            </a:r>
            <a:r>
              <a:rPr lang="es-ES" sz="2000" dirty="0" smtClean="0"/>
              <a:t>.</a:t>
            </a:r>
          </a:p>
          <a:p>
            <a:pPr marL="914400" lvl="1" indent="-457200" algn="just">
              <a:buFont typeface="+mj-lt"/>
              <a:buAutoNum type="arabicPeriod"/>
            </a:pPr>
            <a:endParaRPr lang="es-ES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b="1" u="sng" dirty="0" smtClean="0"/>
              <a:t>Tercer y cuarto mes</a:t>
            </a:r>
            <a:r>
              <a:rPr lang="es-ES" sz="2000" b="1" u="sng" dirty="0"/>
              <a:t>: </a:t>
            </a:r>
            <a:endParaRPr lang="es-ES" sz="2000" b="1" u="sng" dirty="0" smtClean="0"/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 smtClean="0"/>
              <a:t>Desarrollo en paralelo parte </a:t>
            </a:r>
            <a:r>
              <a:rPr lang="es-ES" sz="2000" dirty="0" err="1" smtClean="0"/>
              <a:t>frontend</a:t>
            </a:r>
            <a:r>
              <a:rPr lang="es-ES" sz="2000" dirty="0" smtClean="0"/>
              <a:t> y parte </a:t>
            </a:r>
            <a:r>
              <a:rPr lang="es-ES" sz="2000" dirty="0" err="1" smtClean="0"/>
              <a:t>backend</a:t>
            </a:r>
            <a:r>
              <a:rPr lang="es-ES" sz="2000" dirty="0" smtClean="0"/>
              <a:t>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 smtClean="0"/>
              <a:t>Testeo de la aplicación.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 smtClean="0"/>
              <a:t>Cambios y mejoras.</a:t>
            </a:r>
          </a:p>
          <a:p>
            <a:pPr marL="914400" lvl="1" indent="-457200" algn="just">
              <a:buFont typeface="+mj-lt"/>
              <a:buAutoNum type="arabicPeriod"/>
            </a:pPr>
            <a:endParaRPr lang="es-ES" sz="2000" dirty="0" smtClean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000" b="1" u="sng" dirty="0" smtClean="0"/>
              <a:t>Quinto mes: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 smtClean="0"/>
              <a:t>Realización de memoria y presentación.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 smtClean="0"/>
              <a:t>Prueba de la aplicación con usuarios.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914400" lvl="1" indent="-457200" algn="just">
              <a:buFont typeface="+mj-lt"/>
              <a:buAutoNum type="arabicPeriod"/>
            </a:pPr>
            <a:endParaRPr lang="es-ES" sz="2000" dirty="0"/>
          </a:p>
          <a:p>
            <a:pPr marL="914400" lvl="1" indent="-457200" algn="just">
              <a:buFont typeface="+mj-lt"/>
              <a:buAutoNum type="arabicPeriod"/>
            </a:pPr>
            <a:endParaRPr lang="es-ES" sz="2200" dirty="0" smtClean="0"/>
          </a:p>
          <a:p>
            <a:pPr marL="914400" lvl="1" indent="-457200" algn="just">
              <a:buFont typeface="+mj-lt"/>
              <a:buAutoNum type="arabicPeriod"/>
            </a:pPr>
            <a:endParaRPr lang="es-ES" sz="22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86778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460" y="271025"/>
            <a:ext cx="9858988" cy="1507067"/>
          </a:xfrm>
        </p:spPr>
        <p:txBody>
          <a:bodyPr>
            <a:normAutofit/>
          </a:bodyPr>
          <a:lstStyle/>
          <a:p>
            <a:r>
              <a:rPr lang="es-ES" sz="5400" dirty="0" smtClean="0">
                <a:solidFill>
                  <a:schemeClr val="tx1"/>
                </a:solidFill>
              </a:rPr>
              <a:t>Código </a:t>
            </a:r>
            <a:r>
              <a:rPr lang="es-ES" sz="5400" dirty="0" smtClean="0">
                <a:solidFill>
                  <a:schemeClr val="tx1"/>
                </a:solidFill>
              </a:rPr>
              <a:t>fuente</a:t>
            </a:r>
            <a:endParaRPr lang="es-ES" sz="54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1033" y="1610483"/>
            <a:ext cx="105910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/>
              <a:t>El </a:t>
            </a:r>
            <a:r>
              <a:rPr lang="es-ES" sz="2400" dirty="0" smtClean="0"/>
              <a:t>código </a:t>
            </a:r>
            <a:r>
              <a:rPr lang="es-ES" sz="2400" dirty="0"/>
              <a:t>fuente de la </a:t>
            </a:r>
            <a:r>
              <a:rPr lang="es-ES" sz="2400" dirty="0" smtClean="0"/>
              <a:t>aplicación </a:t>
            </a:r>
            <a:r>
              <a:rPr lang="es-ES" sz="2400" dirty="0"/>
              <a:t>se encuentra en repositorios de </a:t>
            </a:r>
            <a:r>
              <a:rPr lang="es-ES" sz="2400" dirty="0" smtClean="0"/>
              <a:t>GitHub.</a:t>
            </a:r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Proyecto </a:t>
            </a:r>
            <a:r>
              <a:rPr lang="es-ES" sz="2400" dirty="0" err="1" smtClean="0"/>
              <a:t>frontend</a:t>
            </a:r>
            <a:r>
              <a:rPr lang="es-ES" sz="2400" dirty="0" smtClean="0"/>
              <a:t>:</a:t>
            </a:r>
            <a:endParaRPr lang="es-ES" sz="2400" dirty="0"/>
          </a:p>
          <a:p>
            <a:pPr algn="just"/>
            <a:r>
              <a:rPr lang="es-ES" sz="2400" dirty="0"/>
              <a:t> </a:t>
            </a:r>
            <a:r>
              <a:rPr lang="es-ES" sz="2400" dirty="0" smtClean="0"/>
              <a:t>   https</a:t>
            </a:r>
            <a:r>
              <a:rPr lang="es-ES" sz="2400" dirty="0"/>
              <a:t>://github.com/LopezZambrano/prueba/tree/master/planGO</a:t>
            </a:r>
            <a:r>
              <a:rPr lang="es-ES" sz="2400" dirty="0" smtClean="0"/>
              <a:t>.</a:t>
            </a:r>
          </a:p>
          <a:p>
            <a:pPr algn="just"/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Proyecto </a:t>
            </a:r>
            <a:r>
              <a:rPr lang="es-ES" sz="2400" dirty="0" err="1" smtClean="0"/>
              <a:t>backend</a:t>
            </a:r>
            <a:r>
              <a:rPr lang="es-ES" sz="2400" dirty="0" smtClean="0"/>
              <a:t>:</a:t>
            </a:r>
            <a:endParaRPr lang="es-ES" sz="2400" dirty="0"/>
          </a:p>
          <a:p>
            <a:pPr algn="just"/>
            <a:r>
              <a:rPr lang="es-ES" sz="2400" dirty="0" smtClean="0"/>
              <a:t>     https</a:t>
            </a:r>
            <a:r>
              <a:rPr lang="es-ES" sz="2400" dirty="0"/>
              <a:t>://github.com/LopezZambrano/node-api-rest</a:t>
            </a:r>
            <a:r>
              <a:rPr lang="es-ES" sz="2400" dirty="0" smtClean="0"/>
              <a:t>.</a:t>
            </a:r>
          </a:p>
          <a:p>
            <a:pPr algn="just"/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Memoria:</a:t>
            </a:r>
            <a:endParaRPr lang="es-ES" sz="2400" dirty="0"/>
          </a:p>
          <a:p>
            <a:pPr algn="just"/>
            <a:r>
              <a:rPr lang="es-ES" sz="2400" dirty="0" smtClean="0"/>
              <a:t>    https</a:t>
            </a:r>
            <a:r>
              <a:rPr lang="es-ES" sz="2400" dirty="0"/>
              <a:t>://github.com/LopezZambrano/memoria-planGO.</a:t>
            </a: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284123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460" y="271025"/>
            <a:ext cx="9858988" cy="1507067"/>
          </a:xfrm>
        </p:spPr>
        <p:txBody>
          <a:bodyPr>
            <a:normAutofit/>
          </a:bodyPr>
          <a:lstStyle/>
          <a:p>
            <a:r>
              <a:rPr lang="es-ES" sz="5400" dirty="0" smtClean="0">
                <a:solidFill>
                  <a:schemeClr val="tx1"/>
                </a:solidFill>
              </a:rPr>
              <a:t>Análisis </a:t>
            </a:r>
            <a:r>
              <a:rPr lang="es-ES" sz="5400" dirty="0" smtClean="0">
                <a:solidFill>
                  <a:schemeClr val="tx1"/>
                </a:solidFill>
              </a:rPr>
              <a:t>del código</a:t>
            </a:r>
            <a:endParaRPr lang="es-ES" sz="54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621" y="3184236"/>
            <a:ext cx="6720962" cy="34002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622" y="1495597"/>
            <a:ext cx="6720961" cy="14719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24330" y="1954559"/>
            <a:ext cx="24236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dirty="0" err="1" smtClean="0"/>
              <a:t>Backend</a:t>
            </a:r>
            <a:endParaRPr lang="es-ES" sz="3000" dirty="0"/>
          </a:p>
        </p:txBody>
      </p:sp>
      <p:sp>
        <p:nvSpPr>
          <p:cNvPr id="8" name="TextBox 7"/>
          <p:cNvSpPr txBox="1"/>
          <p:nvPr/>
        </p:nvSpPr>
        <p:spPr>
          <a:xfrm>
            <a:off x="1624330" y="4607353"/>
            <a:ext cx="24236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dirty="0" err="1" smtClean="0"/>
              <a:t>Frontend</a:t>
            </a:r>
            <a:endParaRPr lang="es-ES" sz="3000" dirty="0"/>
          </a:p>
        </p:txBody>
      </p:sp>
      <p:sp>
        <p:nvSpPr>
          <p:cNvPr id="9" name="Right Arrow 8"/>
          <p:cNvSpPr/>
          <p:nvPr/>
        </p:nvSpPr>
        <p:spPr>
          <a:xfrm>
            <a:off x="3719176" y="2006809"/>
            <a:ext cx="745725" cy="449498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ight Arrow 9"/>
          <p:cNvSpPr/>
          <p:nvPr/>
        </p:nvSpPr>
        <p:spPr>
          <a:xfrm>
            <a:off x="3719175" y="4659603"/>
            <a:ext cx="745725" cy="449498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430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460" y="271025"/>
            <a:ext cx="9858988" cy="1507067"/>
          </a:xfrm>
        </p:spPr>
        <p:txBody>
          <a:bodyPr>
            <a:normAutofit/>
          </a:bodyPr>
          <a:lstStyle/>
          <a:p>
            <a:r>
              <a:rPr lang="es-ES" sz="5400" dirty="0" smtClean="0">
                <a:solidFill>
                  <a:schemeClr val="tx1"/>
                </a:solidFill>
              </a:rPr>
              <a:t>Lecciones </a:t>
            </a:r>
            <a:r>
              <a:rPr lang="es-ES" sz="5400" dirty="0" smtClean="0">
                <a:solidFill>
                  <a:schemeClr val="tx1"/>
                </a:solidFill>
              </a:rPr>
              <a:t>aprendidas</a:t>
            </a:r>
            <a:endParaRPr lang="es-ES" sz="54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1033" y="1610483"/>
            <a:ext cx="1059106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Aprendizaje de tecnologías muy demandadas actualmente: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s-ES" sz="2200" dirty="0" smtClean="0"/>
              <a:t>Angular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s-ES" sz="2200" dirty="0" smtClean="0"/>
              <a:t>Ionic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s-ES" sz="2200" dirty="0" smtClean="0"/>
              <a:t>Express 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Mejora en conocimientos básicos de desarrollo web: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s-ES" sz="2200" dirty="0" smtClean="0"/>
              <a:t>HTML5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s-ES" sz="2200" dirty="0" smtClean="0"/>
              <a:t>CSS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s-ES" sz="2200" dirty="0" smtClean="0"/>
              <a:t>JavaScript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2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200" dirty="0" smtClean="0"/>
              <a:t>Aprendizaje de base de datos </a:t>
            </a:r>
            <a:r>
              <a:rPr lang="es-ES" sz="2200" dirty="0" err="1" smtClean="0"/>
              <a:t>MongoDB</a:t>
            </a:r>
            <a:r>
              <a:rPr lang="es-ES" sz="2200" dirty="0" smtClean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2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200" dirty="0" smtClean="0"/>
              <a:t>Integración de servicios en la aplicación</a:t>
            </a:r>
          </a:p>
        </p:txBody>
      </p:sp>
    </p:spTree>
    <p:extLst>
      <p:ext uri="{BB962C8B-B14F-4D97-AF65-F5344CB8AC3E}">
        <p14:creationId xmlns:p14="http://schemas.microsoft.com/office/powerpoint/2010/main" val="17206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460" y="271025"/>
            <a:ext cx="9858988" cy="1507067"/>
          </a:xfrm>
        </p:spPr>
        <p:txBody>
          <a:bodyPr>
            <a:normAutofit/>
          </a:bodyPr>
          <a:lstStyle/>
          <a:p>
            <a:r>
              <a:rPr lang="es-ES" sz="5400" dirty="0" smtClean="0">
                <a:solidFill>
                  <a:schemeClr val="tx1"/>
                </a:solidFill>
              </a:rPr>
              <a:t>Trabajos </a:t>
            </a:r>
            <a:r>
              <a:rPr lang="es-ES" sz="5400" dirty="0" smtClean="0">
                <a:solidFill>
                  <a:schemeClr val="tx1"/>
                </a:solidFill>
              </a:rPr>
              <a:t>futuros</a:t>
            </a:r>
            <a:endParaRPr lang="es-ES" sz="54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256" y="2027733"/>
            <a:ext cx="105910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Realizar </a:t>
            </a:r>
            <a:r>
              <a:rPr lang="es-ES" sz="2400" dirty="0"/>
              <a:t>las mejoras que pidan los usuarios y </a:t>
            </a:r>
            <a:r>
              <a:rPr lang="es-ES" sz="2400" dirty="0" smtClean="0"/>
              <a:t>así adaptarla </a:t>
            </a:r>
            <a:r>
              <a:rPr lang="es-ES" sz="2400" dirty="0"/>
              <a:t>a sus necesidades</a:t>
            </a:r>
            <a:r>
              <a:rPr lang="es-ES" sz="2400" dirty="0" smtClean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Añadir más </a:t>
            </a:r>
            <a:r>
              <a:rPr lang="es-ES" sz="2400" dirty="0"/>
              <a:t>seguridad a la base de datos. </a:t>
            </a:r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Según </a:t>
            </a:r>
            <a:r>
              <a:rPr lang="es-ES" sz="2400" dirty="0"/>
              <a:t>las conclusiones </a:t>
            </a:r>
            <a:r>
              <a:rPr lang="es-ES" sz="2400" dirty="0" smtClean="0"/>
              <a:t>obtenidas </a:t>
            </a:r>
            <a:r>
              <a:rPr lang="es-ES" sz="2400" dirty="0"/>
              <a:t>en la </a:t>
            </a:r>
            <a:r>
              <a:rPr lang="es-ES" sz="2400" dirty="0" smtClean="0"/>
              <a:t>prueba, </a:t>
            </a:r>
            <a:r>
              <a:rPr lang="es-ES" sz="2400" dirty="0"/>
              <a:t>al ser una </a:t>
            </a:r>
            <a:r>
              <a:rPr lang="es-ES" sz="2400" dirty="0" smtClean="0"/>
              <a:t>aplicación </a:t>
            </a:r>
            <a:r>
              <a:rPr lang="es-ES" sz="2400" dirty="0"/>
              <a:t>cuya funcionalidad nos la dan otras </a:t>
            </a:r>
            <a:r>
              <a:rPr lang="es-ES" sz="2400" dirty="0" smtClean="0"/>
              <a:t>más </a:t>
            </a:r>
            <a:r>
              <a:rPr lang="es-ES" sz="2400" dirty="0"/>
              <a:t>famosas, </a:t>
            </a:r>
            <a:r>
              <a:rPr lang="es-ES" sz="2400" dirty="0" smtClean="0"/>
              <a:t>habría </a:t>
            </a:r>
            <a:r>
              <a:rPr lang="es-ES" sz="2400" dirty="0"/>
              <a:t>que pensar algo que la </a:t>
            </a:r>
            <a:r>
              <a:rPr lang="es-ES" sz="2400" dirty="0" smtClean="0"/>
              <a:t>haga única </a:t>
            </a:r>
            <a:r>
              <a:rPr lang="es-ES" sz="2400" dirty="0"/>
              <a:t>y capte la </a:t>
            </a:r>
            <a:r>
              <a:rPr lang="es-ES" sz="2400" dirty="0" smtClean="0"/>
              <a:t>atención </a:t>
            </a:r>
            <a:r>
              <a:rPr lang="es-ES" sz="2400" dirty="0"/>
              <a:t>de los usuarios.</a:t>
            </a: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216193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3318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smtClean="0">
                <a:solidFill>
                  <a:schemeClr val="tx1"/>
                </a:solidFill>
              </a:rPr>
              <a:t>Express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4300" y="1690385"/>
            <a:ext cx="1006727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300" dirty="0" smtClean="0"/>
              <a:t>Es un framework de </a:t>
            </a:r>
            <a:r>
              <a:rPr lang="es-ES" sz="2300" dirty="0"/>
              <a:t>aplicaciones web Node.js </a:t>
            </a:r>
            <a:r>
              <a:rPr lang="es-ES" sz="2300" dirty="0" smtClean="0"/>
              <a:t>que proporciona un conjunto sólido de características para las aplicaciones web y móviles.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3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300" dirty="0" smtClean="0"/>
              <a:t>Contiene muchos métodos </a:t>
            </a:r>
            <a:r>
              <a:rPr lang="es-ES" sz="2300" dirty="0"/>
              <a:t>de programa de utilidad HTTP y middleware</a:t>
            </a:r>
            <a:r>
              <a:rPr lang="es-ES" sz="2300" dirty="0" smtClean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3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300" dirty="0"/>
              <a:t>Node.js es una plataforma construida sobre el motor de JavaScript </a:t>
            </a:r>
            <a:r>
              <a:rPr lang="es-ES" sz="2300" dirty="0" smtClean="0"/>
              <a:t>que </a:t>
            </a:r>
            <a:r>
              <a:rPr lang="es-ES" sz="2300" dirty="0"/>
              <a:t>permite la </a:t>
            </a:r>
            <a:r>
              <a:rPr lang="es-ES" sz="2300" dirty="0" smtClean="0"/>
              <a:t>ejecución </a:t>
            </a:r>
            <a:r>
              <a:rPr lang="es-ES" sz="2300" dirty="0"/>
              <a:t>de JavaScript en el lado del </a:t>
            </a:r>
            <a:r>
              <a:rPr lang="es-ES" sz="2300" dirty="0" smtClean="0"/>
              <a:t>servidor.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3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300" dirty="0" smtClean="0"/>
              <a:t> Permite </a:t>
            </a:r>
            <a:r>
              <a:rPr lang="es-ES" sz="2300" dirty="0"/>
              <a:t>montar un servidor </a:t>
            </a:r>
            <a:r>
              <a:rPr lang="es-ES" sz="2300" dirty="0" smtClean="0"/>
              <a:t>HTTP utilizando </a:t>
            </a:r>
            <a:r>
              <a:rPr lang="es-ES" sz="2300" dirty="0"/>
              <a:t>el modulo http </a:t>
            </a:r>
            <a:r>
              <a:rPr lang="es-ES" sz="2300" dirty="0" smtClean="0"/>
              <a:t>que viene </a:t>
            </a:r>
            <a:r>
              <a:rPr lang="es-ES" sz="2300" dirty="0"/>
              <a:t>incluido en el core de Node.</a:t>
            </a:r>
          </a:p>
        </p:txBody>
      </p:sp>
    </p:spTree>
    <p:extLst>
      <p:ext uri="{BB962C8B-B14F-4D97-AF65-F5344CB8AC3E}">
        <p14:creationId xmlns:p14="http://schemas.microsoft.com/office/powerpoint/2010/main" val="84578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34" y="2304012"/>
            <a:ext cx="9858988" cy="1507067"/>
          </a:xfrm>
        </p:spPr>
        <p:txBody>
          <a:bodyPr>
            <a:noAutofit/>
          </a:bodyPr>
          <a:lstStyle/>
          <a:p>
            <a:pPr algn="ctr"/>
            <a:r>
              <a:rPr lang="es-ES" sz="13000" dirty="0" smtClean="0">
                <a:solidFill>
                  <a:schemeClr val="tx1"/>
                </a:solidFill>
              </a:rPr>
              <a:t>FIN</a:t>
            </a:r>
            <a:endParaRPr lang="es-ES" sz="13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00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3318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err="1" smtClean="0">
                <a:solidFill>
                  <a:schemeClr val="tx1"/>
                </a:solidFill>
              </a:rPr>
              <a:t>MongoDB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4300" y="1690385"/>
            <a:ext cx="100672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Base </a:t>
            </a:r>
            <a:r>
              <a:rPr lang="es-ES" sz="2400" dirty="0"/>
              <a:t>de datos no relacional: los datos no son almacenados </a:t>
            </a:r>
            <a:r>
              <a:rPr lang="es-ES" sz="2400" dirty="0" smtClean="0"/>
              <a:t>en tablas </a:t>
            </a:r>
            <a:r>
              <a:rPr lang="es-ES" sz="2400" dirty="0"/>
              <a:t>y no garantiza consistencia.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/>
              <a:t>Es una base de datos orientada a documentos, es decir, los documentos son almacenados en BSON, que es una representación binaria de </a:t>
            </a:r>
            <a:r>
              <a:rPr lang="es-ES" sz="2400" dirty="0" smtClean="0"/>
              <a:t>JSON.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/>
              <a:t>En </a:t>
            </a:r>
            <a:r>
              <a:rPr lang="es-ES" sz="2400" dirty="0" err="1"/>
              <a:t>MongoDB</a:t>
            </a:r>
            <a:r>
              <a:rPr lang="es-ES" sz="2400" dirty="0"/>
              <a:t> los documentos se agrupan en </a:t>
            </a:r>
            <a:r>
              <a:rPr lang="es-ES" sz="2400" dirty="0" smtClean="0"/>
              <a:t>colecciones. Aunque </a:t>
            </a:r>
            <a:r>
              <a:rPr lang="es-ES" sz="2400" dirty="0"/>
              <a:t>lo normal es que los </a:t>
            </a:r>
            <a:r>
              <a:rPr lang="es-ES" sz="2400" dirty="0" smtClean="0"/>
              <a:t>documentos de </a:t>
            </a:r>
            <a:r>
              <a:rPr lang="es-ES" sz="2400" dirty="0"/>
              <a:t>una </a:t>
            </a:r>
            <a:r>
              <a:rPr lang="es-ES" sz="2400" dirty="0" smtClean="0"/>
              <a:t>colección </a:t>
            </a:r>
            <a:r>
              <a:rPr lang="es-ES" sz="2400" dirty="0"/>
              <a:t>compartan estructura, puede ser </a:t>
            </a:r>
            <a:r>
              <a:rPr lang="es-ES" sz="2400" dirty="0" smtClean="0"/>
              <a:t>flexible y dinámica.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317561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54338"/>
            <a:ext cx="10440141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Objetivos principales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8789" y="1681507"/>
            <a:ext cx="10067276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dirty="0"/>
              <a:t>Permitir elegir el tipo de encuesta que se quiere crear. Esta </a:t>
            </a:r>
            <a:r>
              <a:rPr lang="es-ES" sz="2200" dirty="0" smtClean="0"/>
              <a:t>elección ser</a:t>
            </a:r>
            <a:r>
              <a:rPr lang="es-ES" sz="2200" dirty="0"/>
              <a:t>á</a:t>
            </a:r>
            <a:r>
              <a:rPr lang="es-ES" sz="2200" dirty="0" smtClean="0"/>
              <a:t> </a:t>
            </a:r>
            <a:r>
              <a:rPr lang="es-ES" sz="2200" dirty="0"/>
              <a:t>entre </a:t>
            </a:r>
            <a:r>
              <a:rPr lang="es-ES" sz="2200" dirty="0" smtClean="0"/>
              <a:t>encuesta de </a:t>
            </a:r>
            <a:r>
              <a:rPr lang="es-ES" sz="2200" dirty="0"/>
              <a:t>tipo fecha o de tipo texto</a:t>
            </a:r>
            <a:r>
              <a:rPr lang="es-ES" sz="22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dirty="0"/>
              <a:t>Dar </a:t>
            </a:r>
            <a:r>
              <a:rPr lang="es-ES" sz="2200" dirty="0" smtClean="0"/>
              <a:t>opción </a:t>
            </a:r>
            <a:r>
              <a:rPr lang="es-ES" sz="2200" dirty="0"/>
              <a:t>al usuario de </a:t>
            </a:r>
            <a:r>
              <a:rPr lang="es-ES" sz="2200" dirty="0" smtClean="0"/>
              <a:t>a</a:t>
            </a:r>
            <a:r>
              <a:rPr lang="es-ES" sz="2200" dirty="0"/>
              <a:t>ñ</a:t>
            </a:r>
            <a:r>
              <a:rPr lang="es-ES" sz="2200" dirty="0" smtClean="0"/>
              <a:t>adir </a:t>
            </a:r>
            <a:r>
              <a:rPr lang="es-ES" sz="2200" dirty="0"/>
              <a:t>hora y fecha o solo una fecha, en el caso de encuesta </a:t>
            </a:r>
            <a:r>
              <a:rPr lang="es-ES" sz="2200" dirty="0" smtClean="0"/>
              <a:t>de tipo </a:t>
            </a:r>
            <a:r>
              <a:rPr lang="es-ES" sz="2200" dirty="0"/>
              <a:t>fecha</a:t>
            </a:r>
            <a:r>
              <a:rPr lang="es-ES" sz="22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dirty="0"/>
              <a:t>Al crear una encuesta poder elegir si se permite votar </a:t>
            </a:r>
            <a:r>
              <a:rPr lang="es-ES" sz="2200" dirty="0" smtClean="0"/>
              <a:t>múltiples </a:t>
            </a:r>
            <a:r>
              <a:rPr lang="es-ES" sz="2200" dirty="0"/>
              <a:t>´opciones o se restringe </a:t>
            </a:r>
            <a:r>
              <a:rPr lang="es-ES" sz="2200" dirty="0" smtClean="0"/>
              <a:t>a una </a:t>
            </a:r>
            <a:r>
              <a:rPr lang="es-ES" sz="2200" dirty="0"/>
              <a:t>sola </a:t>
            </a:r>
            <a:r>
              <a:rPr lang="es-ES" sz="2200" dirty="0" smtClean="0"/>
              <a:t>votación </a:t>
            </a:r>
            <a:r>
              <a:rPr lang="es-ES" sz="2200" dirty="0"/>
              <a:t>por persona</a:t>
            </a:r>
            <a:r>
              <a:rPr lang="es-ES" sz="22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dirty="0"/>
              <a:t>Como datos opcionales, poder </a:t>
            </a:r>
            <a:r>
              <a:rPr lang="es-ES" sz="2200" dirty="0" smtClean="0"/>
              <a:t>a</a:t>
            </a:r>
            <a:r>
              <a:rPr lang="es-ES" sz="2200" dirty="0"/>
              <a:t>ñ</a:t>
            </a:r>
            <a:r>
              <a:rPr lang="es-ES" sz="2200" dirty="0" smtClean="0"/>
              <a:t>adir </a:t>
            </a:r>
            <a:r>
              <a:rPr lang="es-ES" sz="2200" dirty="0"/>
              <a:t>a la encuesta la </a:t>
            </a:r>
            <a:r>
              <a:rPr lang="es-ES" sz="2200" dirty="0" smtClean="0"/>
              <a:t>ubicación </a:t>
            </a:r>
            <a:r>
              <a:rPr lang="es-ES" sz="2200" dirty="0"/>
              <a:t>del evento o </a:t>
            </a:r>
            <a:r>
              <a:rPr lang="es-ES" sz="2200" dirty="0" smtClean="0"/>
              <a:t>algún </a:t>
            </a:r>
            <a:r>
              <a:rPr lang="es-ES" sz="2200" dirty="0"/>
              <a:t>comentario</a:t>
            </a:r>
            <a:r>
              <a:rPr lang="es-ES" sz="22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dirty="0"/>
              <a:t>Un usuario </a:t>
            </a:r>
            <a:r>
              <a:rPr lang="es-ES" sz="2200" dirty="0" smtClean="0"/>
              <a:t>sólo podr</a:t>
            </a:r>
            <a:r>
              <a:rPr lang="es-ES" sz="2200" dirty="0"/>
              <a:t>á</a:t>
            </a:r>
            <a:r>
              <a:rPr lang="es-ES" sz="2200" dirty="0" smtClean="0"/>
              <a:t> </a:t>
            </a:r>
            <a:r>
              <a:rPr lang="es-ES" sz="2200" dirty="0"/>
              <a:t>enviar la encuesta creada a aquellos usuarios que </a:t>
            </a:r>
            <a:r>
              <a:rPr lang="es-ES" sz="2200" dirty="0" smtClean="0"/>
              <a:t>estén </a:t>
            </a:r>
            <a:r>
              <a:rPr lang="es-ES" sz="2200" dirty="0"/>
              <a:t>en su </a:t>
            </a:r>
            <a:r>
              <a:rPr lang="es-ES" sz="2200" dirty="0" smtClean="0"/>
              <a:t>lista de </a:t>
            </a:r>
            <a:r>
              <a:rPr lang="es-ES" sz="2200" dirty="0"/>
              <a:t>amigos</a:t>
            </a:r>
            <a:endParaRPr lang="es-ES" sz="2200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188093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3" y="643888"/>
            <a:ext cx="6201387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Arquitectura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77" y="2237174"/>
            <a:ext cx="10473866" cy="31312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980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547" y="292008"/>
            <a:ext cx="10045418" cy="2302431"/>
          </a:xfrm>
        </p:spPr>
        <p:txBody>
          <a:bodyPr>
            <a:noAutofit/>
          </a:bodyPr>
          <a:lstStyle/>
          <a:p>
            <a:pPr algn="ctr"/>
            <a:r>
              <a:rPr lang="es-ES_tradnl" sz="13000" b="1" u="sng" dirty="0" err="1" smtClean="0">
                <a:solidFill>
                  <a:schemeClr val="tx1"/>
                </a:solidFill>
              </a:rPr>
              <a:t>Frontend</a:t>
            </a:r>
            <a:endParaRPr lang="es-ES" sz="13000" b="1" u="sng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952" y="3193279"/>
            <a:ext cx="5472608" cy="27363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2182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4173</TotalTime>
  <Words>1231</Words>
  <Application>Microsoft Office PowerPoint</Application>
  <PresentationFormat>Widescreen</PresentationFormat>
  <Paragraphs>265</Paragraphs>
  <Slides>50</Slides>
  <Notes>0</Notes>
  <HiddenSlides>0</HiddenSlides>
  <MMClips>24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Century Gothic</vt:lpstr>
      <vt:lpstr>Courier New</vt:lpstr>
      <vt:lpstr>Wingdings</vt:lpstr>
      <vt:lpstr>Wingdings 3</vt:lpstr>
      <vt:lpstr>Ion</vt:lpstr>
      <vt:lpstr>   Diseño e implementación de una aplicación móvil híbrida para la planificación de eventos  </vt:lpstr>
      <vt:lpstr>Introducción</vt:lpstr>
      <vt:lpstr>Angular</vt:lpstr>
      <vt:lpstr>Ionic 2</vt:lpstr>
      <vt:lpstr>Express</vt:lpstr>
      <vt:lpstr>MongoDB</vt:lpstr>
      <vt:lpstr>Objetivos principales</vt:lpstr>
      <vt:lpstr>Arquitectura</vt:lpstr>
      <vt:lpstr>Frontend</vt:lpstr>
      <vt:lpstr>Mapa de navegación</vt:lpstr>
      <vt:lpstr>Funcional</vt:lpstr>
      <vt:lpstr>Pantalla de Login</vt:lpstr>
      <vt:lpstr>Pantalla de Registro</vt:lpstr>
      <vt:lpstr>Video explicativo:  </vt:lpstr>
      <vt:lpstr>Pantalla de Home</vt:lpstr>
      <vt:lpstr>Header</vt:lpstr>
      <vt:lpstr>Video explicativo:  </vt:lpstr>
      <vt:lpstr>Pantalla de Mis amigos </vt:lpstr>
      <vt:lpstr>Video explicativo:  </vt:lpstr>
      <vt:lpstr>Pantalla de   Nueva encuesta: paso 1</vt:lpstr>
      <vt:lpstr>Pantalla de   Nueva encuesta: paso 2</vt:lpstr>
      <vt:lpstr>Pantalla de   Nueva encuesta: paso 3</vt:lpstr>
      <vt:lpstr>Video explicativo:  </vt:lpstr>
      <vt:lpstr>Pantalla de Votaciones </vt:lpstr>
      <vt:lpstr>Video explicativo:  </vt:lpstr>
      <vt:lpstr>Pantalla de Mis encuestas</vt:lpstr>
      <vt:lpstr>Pantalla de Mis encuestas</vt:lpstr>
      <vt:lpstr>Video explicativo:  </vt:lpstr>
      <vt:lpstr>Backend</vt:lpstr>
      <vt:lpstr>Servidor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Base de datos:  MongoDB</vt:lpstr>
      <vt:lpstr>Base de datos:  MongoDB</vt:lpstr>
      <vt:lpstr>PowerPoint Presentation</vt:lpstr>
      <vt:lpstr>Prueba </vt:lpstr>
      <vt:lpstr>Desarrollo de la prueba </vt:lpstr>
      <vt:lpstr>Conclusiones de la prueba </vt:lpstr>
      <vt:lpstr>Conclusiones</vt:lpstr>
      <vt:lpstr>Planificación temporal</vt:lpstr>
      <vt:lpstr>Código fuente</vt:lpstr>
      <vt:lpstr>Análisis del código</vt:lpstr>
      <vt:lpstr>Lecciones aprendidas</vt:lpstr>
      <vt:lpstr>Trabajos futuros</vt:lpstr>
      <vt:lpstr>FIN</vt:lpstr>
    </vt:vector>
  </TitlesOfParts>
  <Company>Deloitte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fin de grado</dc:title>
  <dc:creator>Lopez Zambrano, Sara (ES - Madrid)</dc:creator>
  <cp:lastModifiedBy>Lopez Zambrano, Sara (ES - Madrid)</cp:lastModifiedBy>
  <cp:revision>32</cp:revision>
  <dcterms:created xsi:type="dcterms:W3CDTF">2017-10-04T10:09:46Z</dcterms:created>
  <dcterms:modified xsi:type="dcterms:W3CDTF">2017-11-05T19:05:48Z</dcterms:modified>
</cp:coreProperties>
</file>